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57" r:id="rId5"/>
    <p:sldId id="324" r:id="rId6"/>
    <p:sldId id="323" r:id="rId7"/>
    <p:sldId id="331" r:id="rId8"/>
    <p:sldId id="310" r:id="rId9"/>
    <p:sldId id="325" r:id="rId10"/>
    <p:sldId id="336" r:id="rId11"/>
    <p:sldId id="337" r:id="rId12"/>
    <p:sldId id="309" r:id="rId13"/>
    <p:sldId id="311" r:id="rId14"/>
    <p:sldId id="312" r:id="rId15"/>
    <p:sldId id="313" r:id="rId16"/>
    <p:sldId id="330" r:id="rId17"/>
    <p:sldId id="319" r:id="rId18"/>
    <p:sldId id="318" r:id="rId19"/>
    <p:sldId id="320" r:id="rId20"/>
    <p:sldId id="321" r:id="rId21"/>
    <p:sldId id="301" r:id="rId22"/>
  </p:sldIdLst>
  <p:sldSz cx="12192000" cy="6858000"/>
  <p:notesSz cx="6797675" cy="992822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74F"/>
    <a:srgbClr val="A9AC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0" autoAdjust="0"/>
    <p:restoredTop sz="93826" autoAdjust="0"/>
  </p:normalViewPr>
  <p:slideViewPr>
    <p:cSldViewPr snapToGrid="0" snapToObjects="1">
      <p:cViewPr varScale="1">
        <p:scale>
          <a:sx n="62" d="100"/>
          <a:sy n="62" d="100"/>
        </p:scale>
        <p:origin x="82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EA81D-5661-A441-ACEC-2E4BE5009783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6E815-99F5-B740-B86E-090007024C9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4595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6E815-99F5-B740-B86E-090007024C91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4890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200" dirty="0"/>
              <a:t>Med identitet ønsker NH å stimulere til</a:t>
            </a:r>
          </a:p>
          <a:p>
            <a:r>
              <a:rPr lang="nb-NO" sz="1200" dirty="0"/>
              <a:t>	- nytenking</a:t>
            </a:r>
          </a:p>
          <a:p>
            <a:r>
              <a:rPr lang="nb-NO" sz="1200" dirty="0"/>
              <a:t>	- synliggjøring av norsk håndverk</a:t>
            </a:r>
          </a:p>
          <a:p>
            <a:r>
              <a:rPr lang="nb-NO" sz="1200" dirty="0"/>
              <a:t>	- flere håndverksprodukter i markedet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6E815-99F5-B740-B86E-090007024C91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117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C7D981C-E994-C741-A697-5366C2153D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9372" y="5765245"/>
            <a:ext cx="1581423" cy="62711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1CF640A-9CEB-DA40-83CE-12AC244DFA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884" y="1123514"/>
            <a:ext cx="7357732" cy="430312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FC2019E-B755-1742-A508-72AC042E0D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5779" y="5336676"/>
            <a:ext cx="1790700" cy="24130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2754AC4C-693A-B740-B5CF-D0A8762464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30861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9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ed bilde og dek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FEAEEAB0-4483-F34C-B8C3-AC02C382B2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6654" y="2581728"/>
            <a:ext cx="4512243" cy="23299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nb-NO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Brødtekst</a:t>
            </a:r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B2CF661E-1D6C-DF40-B61B-C092963EEC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4976" y="1806476"/>
            <a:ext cx="4514240" cy="5523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FontTx/>
              <a:buNone/>
              <a:defRPr lang="nb-NO" sz="3600" b="1" kern="1200" dirty="0">
                <a:solidFill>
                  <a:srgbClr val="1D4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Tittel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F326A25D-F07B-FC48-840D-C3BC0CFFA7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177510" cy="3476847"/>
          </a:xfrm>
          <a:prstGeom prst="rect">
            <a:avLst/>
          </a:prstGeom>
        </p:spPr>
      </p:pic>
      <p:sp>
        <p:nvSpPr>
          <p:cNvPr id="8" name="Plassholder for bilde 26">
            <a:extLst>
              <a:ext uri="{FF2B5EF4-FFF2-40B4-BE49-F238E27FC236}">
                <a16:creationId xmlns:a16="http://schemas.microsoft.com/office/drawing/2014/main" id="{097F21F6-A07E-564E-B67D-6F73C26A087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10134" y="1806476"/>
            <a:ext cx="3105150" cy="310524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b-NO" dirty="0"/>
              <a:t>Bilde, trykk på ikon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E94A4D0D-14D9-2146-94C6-8EC2D341CF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16" y="4715077"/>
            <a:ext cx="2587339" cy="15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78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854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utfallende">
  <p:cSld name="1_Bilde utfallen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8122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ekst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C932C852-4B1D-BE45-82C9-389944533F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6272" y="6010341"/>
            <a:ext cx="946798" cy="375454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BA2E0E1-EF4C-4B42-97D2-0E4F41B09D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4093" y="5827231"/>
            <a:ext cx="2032000" cy="7620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1DF0A69C-0519-EE4D-8D3A-793BF070F7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425" y="4261554"/>
            <a:ext cx="2587339" cy="1513189"/>
          </a:xfrm>
          <a:prstGeom prst="rect">
            <a:avLst/>
          </a:prstGeom>
        </p:spPr>
      </p:pic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CED4E1A8-0B7F-0143-A931-D2BC6E0D48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3191" y="2439359"/>
            <a:ext cx="6663851" cy="24720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nb-NO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Brødtekst</a:t>
            </a:r>
          </a:p>
        </p:txBody>
      </p:sp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F69437EE-74D7-2742-9AFA-5326808BAA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579" y="1664107"/>
            <a:ext cx="6663851" cy="5523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FontTx/>
              <a:buNone/>
              <a:defRPr lang="nb-NO" sz="3600" b="1" kern="1200" dirty="0">
                <a:solidFill>
                  <a:srgbClr val="1D4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39251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ekst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2EFB3CAA-8A28-C245-AD56-0F9C84AFF4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019" y="6106220"/>
            <a:ext cx="946798" cy="37545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AFEDE84-7844-1B43-9E5E-BD86F888D9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93947"/>
            <a:ext cx="2032000" cy="7620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CA42D8F-DA92-F440-9591-5FCE9355DB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16" y="4715077"/>
            <a:ext cx="2587339" cy="1513189"/>
          </a:xfrm>
          <a:prstGeom prst="rect">
            <a:avLst/>
          </a:prstGeom>
        </p:spPr>
      </p:pic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FEAEEAB0-4483-F34C-B8C3-AC02C382B2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3191" y="2439359"/>
            <a:ext cx="8154721" cy="19537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nb-NO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Brødtekst</a:t>
            </a:r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B2CF661E-1D6C-DF40-B61B-C092963EEC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580" y="1664107"/>
            <a:ext cx="8158332" cy="5523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FontTx/>
              <a:buNone/>
              <a:defRPr lang="nb-NO" sz="3600" b="1" kern="1200" dirty="0">
                <a:solidFill>
                  <a:srgbClr val="1D4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26975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dek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B73CDFF-8E34-9540-865D-641B95746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63"/>
          <a:stretch/>
        </p:blipFill>
        <p:spPr>
          <a:xfrm>
            <a:off x="0" y="0"/>
            <a:ext cx="2997744" cy="463510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41F16F3-347D-C842-9748-298258ACCD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16" y="4715077"/>
            <a:ext cx="2587339" cy="1513189"/>
          </a:xfrm>
          <a:prstGeom prst="rect">
            <a:avLst/>
          </a:prstGeom>
        </p:spPr>
      </p:pic>
      <p:sp>
        <p:nvSpPr>
          <p:cNvPr id="6" name="Plassholder for tekst 13">
            <a:extLst>
              <a:ext uri="{FF2B5EF4-FFF2-40B4-BE49-F238E27FC236}">
                <a16:creationId xmlns:a16="http://schemas.microsoft.com/office/drawing/2014/main" id="{B0A92439-91B2-AA45-9CAC-3CE13AA9E0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2334" y="2439359"/>
            <a:ext cx="6017690" cy="24720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nb-NO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Brødtekst</a:t>
            </a:r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7676CEB0-86FA-9241-B60B-15CF269EE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722" y="1664107"/>
            <a:ext cx="601769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nb-NO" sz="36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nb-NO" dirty="0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59015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dek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C7EBD69-D7FA-5E49-88FB-D6273AA604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177510" cy="347684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21542A6-5CFD-4C42-98DA-B281B19F97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6272" y="6010341"/>
            <a:ext cx="946798" cy="37545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175D6A6-7CA8-C44B-B32C-A0F61A9576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54093" y="5827231"/>
            <a:ext cx="2032000" cy="762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DC3A466-B53F-374B-8430-8E44EDE616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425" y="4261554"/>
            <a:ext cx="2587339" cy="1513189"/>
          </a:xfrm>
          <a:prstGeom prst="rect">
            <a:avLst/>
          </a:prstGeom>
        </p:spPr>
      </p:pic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188D76BD-DF78-EB41-9BC6-673E263C04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722" y="2439360"/>
            <a:ext cx="6017690" cy="84055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nb-NO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Brødtekst</a:t>
            </a:r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55A00B82-26DC-A349-A177-0ABFACA8BB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6110" y="1664107"/>
            <a:ext cx="6017690" cy="5523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FontTx/>
              <a:buNone/>
              <a:defRPr lang="nb-NO" sz="3600" b="1" kern="1200" dirty="0">
                <a:solidFill>
                  <a:srgbClr val="1D4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07887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kule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AAC0E4A1-3112-F448-9445-4F21A58AD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4093" y="1960521"/>
            <a:ext cx="2032000" cy="76200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A33CBE4B-B70D-FA45-AA72-6FD058162F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649" y="419906"/>
            <a:ext cx="2587339" cy="1513189"/>
          </a:xfrm>
          <a:prstGeom prst="rect">
            <a:avLst/>
          </a:prstGeom>
        </p:spPr>
      </p:pic>
      <p:sp>
        <p:nvSpPr>
          <p:cNvPr id="22" name="Plassholder for tekst 13">
            <a:extLst>
              <a:ext uri="{FF2B5EF4-FFF2-40B4-BE49-F238E27FC236}">
                <a16:creationId xmlns:a16="http://schemas.microsoft.com/office/drawing/2014/main" id="{47780939-06F2-8B49-A2AA-CACA289310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2334" y="2439359"/>
            <a:ext cx="6017690" cy="7296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nb-NO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Brødtekst</a:t>
            </a:r>
          </a:p>
        </p:txBody>
      </p:sp>
      <p:sp>
        <p:nvSpPr>
          <p:cNvPr id="23" name="Plassholder for tekst 13">
            <a:extLst>
              <a:ext uri="{FF2B5EF4-FFF2-40B4-BE49-F238E27FC236}">
                <a16:creationId xmlns:a16="http://schemas.microsoft.com/office/drawing/2014/main" id="{687FD2D0-C795-0F45-A002-CD0F93B793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722" y="1664107"/>
            <a:ext cx="482673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nb-NO" sz="36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nb-NO" dirty="0"/>
              <a:t>Tittel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DFB5A0A4-3B37-CA42-8BF2-722E8D3B08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334" y="3363698"/>
            <a:ext cx="601769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nb-NO" sz="1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150000"/>
              </a:lnSpc>
            </a:pPr>
            <a:r>
              <a:rPr lang="nb-NO" dirty="0"/>
              <a:t>Mellomtittel</a:t>
            </a:r>
          </a:p>
        </p:txBody>
      </p:sp>
      <p:sp>
        <p:nvSpPr>
          <p:cNvPr id="25" name="Plassholder for tekst 13">
            <a:extLst>
              <a:ext uri="{FF2B5EF4-FFF2-40B4-BE49-F238E27FC236}">
                <a16:creationId xmlns:a16="http://schemas.microsoft.com/office/drawing/2014/main" id="{FF814BA2-CD9F-554B-81F3-74EEF78E81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334" y="3919623"/>
            <a:ext cx="6017690" cy="2470571"/>
          </a:xfrm>
          <a:prstGeom prst="rect">
            <a:avLst/>
          </a:prstGeom>
        </p:spPr>
        <p:txBody>
          <a:bodyPr/>
          <a:lstStyle>
            <a:lvl1pPr marL="180000" indent="0">
              <a:lnSpc>
                <a:spcPct val="150000"/>
              </a:lnSpc>
              <a:spcBef>
                <a:spcPts val="400"/>
              </a:spcBef>
              <a:buFontTx/>
              <a:buNone/>
              <a:defRPr lang="nb-NO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Punkt1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Punkt 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Punkt 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Punkt 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Punkt 5</a:t>
            </a:r>
          </a:p>
        </p:txBody>
      </p:sp>
      <p:sp>
        <p:nvSpPr>
          <p:cNvPr id="28" name="Plassholder for bilde 26">
            <a:extLst>
              <a:ext uri="{FF2B5EF4-FFF2-40B4-BE49-F238E27FC236}">
                <a16:creationId xmlns:a16="http://schemas.microsoft.com/office/drawing/2014/main" id="{66BB03AC-DBB6-C44D-9323-ABE2753F81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105150" cy="6858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8167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AAC0E4A1-3112-F448-9445-4F21A58AD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4093" y="1960521"/>
            <a:ext cx="2032000" cy="76200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A33CBE4B-B70D-FA45-AA72-6FD058162F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649" y="419906"/>
            <a:ext cx="2587339" cy="1513189"/>
          </a:xfrm>
          <a:prstGeom prst="rect">
            <a:avLst/>
          </a:prstGeom>
        </p:spPr>
      </p:pic>
      <p:sp>
        <p:nvSpPr>
          <p:cNvPr id="22" name="Plassholder for tekst 13">
            <a:extLst>
              <a:ext uri="{FF2B5EF4-FFF2-40B4-BE49-F238E27FC236}">
                <a16:creationId xmlns:a16="http://schemas.microsoft.com/office/drawing/2014/main" id="{47780939-06F2-8B49-A2AA-CACA289310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2335" y="2439359"/>
            <a:ext cx="4823126" cy="36135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nb-NO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Brødtekst</a:t>
            </a:r>
          </a:p>
        </p:txBody>
      </p:sp>
      <p:sp>
        <p:nvSpPr>
          <p:cNvPr id="23" name="Plassholder for tekst 13">
            <a:extLst>
              <a:ext uri="{FF2B5EF4-FFF2-40B4-BE49-F238E27FC236}">
                <a16:creationId xmlns:a16="http://schemas.microsoft.com/office/drawing/2014/main" id="{687FD2D0-C795-0F45-A002-CD0F93B793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721" y="1664107"/>
            <a:ext cx="482673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nb-NO" sz="36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nb-NO" dirty="0"/>
              <a:t>Tittel</a:t>
            </a:r>
          </a:p>
        </p:txBody>
      </p:sp>
      <p:sp>
        <p:nvSpPr>
          <p:cNvPr id="28" name="Plassholder for bilde 26">
            <a:extLst>
              <a:ext uri="{FF2B5EF4-FFF2-40B4-BE49-F238E27FC236}">
                <a16:creationId xmlns:a16="http://schemas.microsoft.com/office/drawing/2014/main" id="{66BB03AC-DBB6-C44D-9323-ABE2753F81E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3105150" cy="18110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b-NO" dirty="0"/>
              <a:t>Bilde, trykk på ikon</a:t>
            </a:r>
          </a:p>
        </p:txBody>
      </p:sp>
      <p:sp>
        <p:nvSpPr>
          <p:cNvPr id="29" name="Plassholder for bilde 26">
            <a:extLst>
              <a:ext uri="{FF2B5EF4-FFF2-40B4-BE49-F238E27FC236}">
                <a16:creationId xmlns:a16="http://schemas.microsoft.com/office/drawing/2014/main" id="{D0CF00EE-CF1C-6643-AEB1-A6A85B3A928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815394"/>
            <a:ext cx="3105150" cy="259337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b-NO" dirty="0"/>
              <a:t>Bilde, trykk på ikon</a:t>
            </a:r>
          </a:p>
        </p:txBody>
      </p:sp>
      <p:sp>
        <p:nvSpPr>
          <p:cNvPr id="30" name="Plassholder for bilde 26">
            <a:extLst>
              <a:ext uri="{FF2B5EF4-FFF2-40B4-BE49-F238E27FC236}">
                <a16:creationId xmlns:a16="http://schemas.microsoft.com/office/drawing/2014/main" id="{378A0AFB-998C-D843-A130-82F60FA220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4419447"/>
            <a:ext cx="3105150" cy="24385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b-NO" dirty="0"/>
              <a:t>Bilde, trykk på ikon</a:t>
            </a:r>
          </a:p>
        </p:txBody>
      </p:sp>
    </p:spTree>
    <p:extLst>
      <p:ext uri="{BB962C8B-B14F-4D97-AF65-F5344CB8AC3E}">
        <p14:creationId xmlns:p14="http://schemas.microsoft.com/office/powerpoint/2010/main" val="1237253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utfa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22E1846B-063F-5B42-B1DA-F7DA2A4493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b-NO" dirty="0"/>
              <a:t>Bilde, trykk på ikon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47873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ed bil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FEAEEAB0-4483-F34C-B8C3-AC02C382B2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5599" y="2439359"/>
            <a:ext cx="4748686" cy="23299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nb-NO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Brødtekst</a:t>
            </a:r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B2CF661E-1D6C-DF40-B61B-C092963EEC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3815" y="1664107"/>
            <a:ext cx="4750788" cy="5523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FontTx/>
              <a:buNone/>
              <a:defRPr lang="nb-NO" sz="3600" b="1" kern="1200" dirty="0">
                <a:solidFill>
                  <a:srgbClr val="1D4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8" name="Plassholder for bilde 26">
            <a:extLst>
              <a:ext uri="{FF2B5EF4-FFF2-40B4-BE49-F238E27FC236}">
                <a16:creationId xmlns:a16="http://schemas.microsoft.com/office/drawing/2014/main" id="{097F21F6-A07E-564E-B67D-6F73C26A087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7561" y="1664107"/>
            <a:ext cx="3105150" cy="310524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b-NO" dirty="0"/>
              <a:t>Bilde, trykk på ikon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9D591EB4-DA88-6347-A205-FEFE65014B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6272" y="6010341"/>
            <a:ext cx="946798" cy="375454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E7C276E3-3BE5-0B40-935E-07120EB532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4093" y="5827231"/>
            <a:ext cx="2032000" cy="76200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A60920EE-821D-EC4F-AD21-432D88B114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425" y="4261554"/>
            <a:ext cx="2587339" cy="15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14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46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vestagder@husflid.no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09EF15A-3CC4-4A68-B6F9-4F4BF7ACD0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FEAAFB5-4C90-4FDE-A9B1-76F803A023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FBC2F20F-95ED-4A99-B8C1-A85FEAD460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3" name="Bilde 2" descr="Et bilde som inneholder person, mann, kutte, bord&#10;&#10;Automatisk generert beskrivelse">
            <a:extLst>
              <a:ext uri="{FF2B5EF4-FFF2-40B4-BE49-F238E27FC236}">
                <a16:creationId xmlns:a16="http://schemas.microsoft.com/office/drawing/2014/main" id="{57A8B513-425A-4266-A92C-3F284D8E3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438810"/>
            <a:ext cx="12192001" cy="11606368"/>
          </a:xfrm>
          <a:prstGeom prst="rect">
            <a:avLst/>
          </a:prstGeom>
        </p:spPr>
      </p:pic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530329F7-73B9-4DA0-B222-0D6BA1937D4D}"/>
              </a:ext>
            </a:extLst>
          </p:cNvPr>
          <p:cNvSpPr txBox="1">
            <a:spLocks/>
          </p:cNvSpPr>
          <p:nvPr/>
        </p:nvSpPr>
        <p:spPr>
          <a:xfrm>
            <a:off x="110575" y="5365774"/>
            <a:ext cx="3082076" cy="5909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nb-NO" sz="3600" b="1" kern="1200" dirty="0">
                <a:solidFill>
                  <a:srgbClr val="1D47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Løfte Håndverket 04.11.20</a:t>
            </a:r>
          </a:p>
          <a:p>
            <a:r>
              <a:rPr lang="nb-NO" sz="2000" dirty="0"/>
              <a:t>Kathrine Gregersen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ED669B3-C4C9-492D-B389-74F959E0C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253" y="7069132"/>
            <a:ext cx="2549238" cy="1259624"/>
          </a:xfrm>
          <a:prstGeom prst="rect">
            <a:avLst/>
          </a:prstGeom>
        </p:spPr>
      </p:pic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BA99CDA3-FAD2-4A21-8EC5-F0B6500BDA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046" y="2574269"/>
            <a:ext cx="2156769" cy="8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50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1511E4C-76F7-47A6-8B84-ED8A8B7DF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779" y="0"/>
            <a:ext cx="9710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95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A139DCD-4021-4094-9C0D-D71BB5E62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201" y="0"/>
            <a:ext cx="9691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56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BF583A6-D216-46F6-901D-FDC6D2B5D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101" y="0"/>
            <a:ext cx="9759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14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nendørs, sitter, bord, skitten&#10;&#10;Automatisk generert beskrivelse">
            <a:extLst>
              <a:ext uri="{FF2B5EF4-FFF2-40B4-BE49-F238E27FC236}">
                <a16:creationId xmlns:a16="http://schemas.microsoft.com/office/drawing/2014/main" id="{76BBC2E8-3DA5-4E96-9157-DEE4C43995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5" name="Bilde 4" descr="Et bilde som inneholder mat&#10;&#10;Automatisk generert beskrivelse">
            <a:extLst>
              <a:ext uri="{FF2B5EF4-FFF2-40B4-BE49-F238E27FC236}">
                <a16:creationId xmlns:a16="http://schemas.microsoft.com/office/drawing/2014/main" id="{A250F49F-9BE1-4C0B-9C0F-4693E261DE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79436" y="598057"/>
            <a:ext cx="4784437" cy="358832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15F0EBF-B607-4C34-971A-286AE7D91475}"/>
              </a:ext>
            </a:extLst>
          </p:cNvPr>
          <p:cNvSpPr txBox="1"/>
          <p:nvPr/>
        </p:nvSpPr>
        <p:spPr>
          <a:xfrm>
            <a:off x="849169" y="5255490"/>
            <a:ext cx="4092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Eksempel på husflidhåndverkere i butikk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DE0C38E-29B8-41B8-9F69-9E1A042D4C89}"/>
              </a:ext>
            </a:extLst>
          </p:cNvPr>
          <p:cNvSpPr txBox="1"/>
          <p:nvPr/>
        </p:nvSpPr>
        <p:spPr>
          <a:xfrm>
            <a:off x="5560291" y="0"/>
            <a:ext cx="1488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Krokvokst</a:t>
            </a:r>
          </a:p>
        </p:txBody>
      </p:sp>
      <p:pic>
        <p:nvPicPr>
          <p:cNvPr id="9" name="Bilde 8" descr="Et bilde som inneholder person, innendørs, hånd, holder&#10;&#10;Automatisk generert beskrivelse">
            <a:extLst>
              <a:ext uri="{FF2B5EF4-FFF2-40B4-BE49-F238E27FC236}">
                <a16:creationId xmlns:a16="http://schemas.microsoft.com/office/drawing/2014/main" id="{E7681A7E-3366-48AF-8083-D7A93B988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606523" y="606521"/>
            <a:ext cx="4852170" cy="363912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41175AF6-7411-4E57-9CD3-860D5CF1C670}"/>
              </a:ext>
            </a:extLst>
          </p:cNvPr>
          <p:cNvSpPr txBox="1"/>
          <p:nvPr/>
        </p:nvSpPr>
        <p:spPr>
          <a:xfrm>
            <a:off x="1668319" y="184605"/>
            <a:ext cx="241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Gro Keramikk</a:t>
            </a:r>
          </a:p>
        </p:txBody>
      </p:sp>
    </p:spTree>
    <p:extLst>
      <p:ext uri="{BB962C8B-B14F-4D97-AF65-F5344CB8AC3E}">
        <p14:creationId xmlns:p14="http://schemas.microsoft.com/office/powerpoint/2010/main" val="2703941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C5F3961-B3FC-4F31-9D49-84C1B3A2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7" y="0"/>
            <a:ext cx="9647841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900D777C-25D1-4B84-8767-6A98F8BB6DF4}"/>
              </a:ext>
            </a:extLst>
          </p:cNvPr>
          <p:cNvSpPr txBox="1"/>
          <p:nvPr/>
        </p:nvSpPr>
        <p:spPr>
          <a:xfrm>
            <a:off x="5749871" y="1890794"/>
            <a:ext cx="56956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Forlenga kampanjeperiode pga. Korona</a:t>
            </a:r>
          </a:p>
          <a:p>
            <a:endParaRPr lang="nb-NO" dirty="0"/>
          </a:p>
          <a:p>
            <a:r>
              <a:rPr lang="nb-NO" dirty="0"/>
              <a:t>Publiseringsplan med tema</a:t>
            </a:r>
          </a:p>
          <a:p>
            <a:endParaRPr lang="nb-NO" dirty="0"/>
          </a:p>
          <a:p>
            <a:r>
              <a:rPr lang="nb-NO" dirty="0"/>
              <a:t>Tar i bruk </a:t>
            </a:r>
            <a:r>
              <a:rPr lang="nb-NO" dirty="0" err="1"/>
              <a:t>stories</a:t>
            </a:r>
            <a:r>
              <a:rPr lang="nb-NO" dirty="0"/>
              <a:t>, deler innlegg og tar direkte kontakt </a:t>
            </a:r>
          </a:p>
          <a:p>
            <a:endParaRPr lang="nb-NO" dirty="0"/>
          </a:p>
          <a:p>
            <a:r>
              <a:rPr lang="nb-NO" dirty="0"/>
              <a:t>Utstilling i Mandal juni 2021</a:t>
            </a:r>
          </a:p>
        </p:txBody>
      </p:sp>
    </p:spTree>
    <p:extLst>
      <p:ext uri="{BB962C8B-B14F-4D97-AF65-F5344CB8AC3E}">
        <p14:creationId xmlns:p14="http://schemas.microsoft.com/office/powerpoint/2010/main" val="1069603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B0934D5-53B0-4CC4-80AB-CFD512F1E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35" y="0"/>
            <a:ext cx="9620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34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16B2527-039C-41E8-88B9-AF60127D1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091" y="0"/>
            <a:ext cx="5999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3381B49-3715-4A10-AF62-8985582C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963" y="0"/>
            <a:ext cx="5676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83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mat, sashimi, bord, sitter&#10;&#10;Automatisk generert beskrivelse">
            <a:extLst>
              <a:ext uri="{FF2B5EF4-FFF2-40B4-BE49-F238E27FC236}">
                <a16:creationId xmlns:a16="http://schemas.microsoft.com/office/drawing/2014/main" id="{62F94504-74F1-48DD-BFED-B566AE5F53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7FB9B592-BA59-411B-9A32-E29FBF6ED25C}"/>
              </a:ext>
            </a:extLst>
          </p:cNvPr>
          <p:cNvSpPr txBox="1"/>
          <p:nvPr/>
        </p:nvSpPr>
        <p:spPr>
          <a:xfrm>
            <a:off x="748146" y="748147"/>
            <a:ext cx="387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Takk for meg!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7C094FE-BB11-4834-AEDB-A7323A0C6437}"/>
              </a:ext>
            </a:extLst>
          </p:cNvPr>
          <p:cNvSpPr txBox="1"/>
          <p:nvPr/>
        </p:nvSpPr>
        <p:spPr>
          <a:xfrm>
            <a:off x="8395855" y="5920509"/>
            <a:ext cx="514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3"/>
              </a:rPr>
              <a:t>vestagder@husflid.no</a:t>
            </a:r>
            <a:r>
              <a:rPr lang="nb-NO" dirty="0"/>
              <a:t>  /  97715722</a:t>
            </a:r>
          </a:p>
        </p:txBody>
      </p:sp>
    </p:spTree>
    <p:extLst>
      <p:ext uri="{BB962C8B-B14F-4D97-AF65-F5344CB8AC3E}">
        <p14:creationId xmlns:p14="http://schemas.microsoft.com/office/powerpoint/2010/main" val="4086574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2935E1BC-7A1F-4458-85E2-2B921AD3EB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655" y="5023804"/>
            <a:ext cx="3325090" cy="131773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0DF75B0-0A44-41EF-9128-3C2D8628D36C}"/>
              </a:ext>
            </a:extLst>
          </p:cNvPr>
          <p:cNvSpPr txBox="1"/>
          <p:nvPr/>
        </p:nvSpPr>
        <p:spPr>
          <a:xfrm>
            <a:off x="2780145" y="1630510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b="1" dirty="0"/>
              <a:t>Mål: Styrke utøvelse og salg av husflidshåndverk</a:t>
            </a:r>
          </a:p>
          <a:p>
            <a:r>
              <a:rPr lang="nb-NO" sz="2000" dirty="0"/>
              <a:t>• Vi skal styrke merkevaren husflidshåndverk som kulturnæring</a:t>
            </a:r>
          </a:p>
          <a:p>
            <a:r>
              <a:rPr lang="nb-NO" sz="2000" dirty="0"/>
              <a:t>• Vi skal bedre rammebetingelsene for næringsutøvere i husflidshåndverk</a:t>
            </a:r>
          </a:p>
          <a:p>
            <a:r>
              <a:rPr lang="nb-NO" sz="2000" dirty="0"/>
              <a:t>• Vi skal styrke produksjon og salg av husflidshåndverk</a:t>
            </a:r>
          </a:p>
          <a:p>
            <a:r>
              <a:rPr lang="nb-NO" sz="2000" dirty="0"/>
              <a:t>• Vi skal fremme produksjon og bruk av bærekraftige materiale</a:t>
            </a:r>
          </a:p>
        </p:txBody>
      </p:sp>
    </p:spTree>
    <p:extLst>
      <p:ext uri="{BB962C8B-B14F-4D97-AF65-F5344CB8AC3E}">
        <p14:creationId xmlns:p14="http://schemas.microsoft.com/office/powerpoint/2010/main" val="3070174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DE33218C-41A1-4107-80DB-AF7C5C18C8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844" y="1496292"/>
            <a:ext cx="5863840" cy="164869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4686C6A-F9C6-46EB-A827-9C8B3B0337D9}"/>
              </a:ext>
            </a:extLst>
          </p:cNvPr>
          <p:cNvSpPr txBox="1"/>
          <p:nvPr/>
        </p:nvSpPr>
        <p:spPr>
          <a:xfrm>
            <a:off x="2410691" y="3583709"/>
            <a:ext cx="73613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Medlemsgruppe i Norges Husflidslag</a:t>
            </a:r>
          </a:p>
          <a:p>
            <a:r>
              <a:rPr lang="nb-NO" dirty="0"/>
              <a:t>Ca. 170 medlemmer</a:t>
            </a:r>
          </a:p>
          <a:p>
            <a:r>
              <a:rPr lang="nb-NO" b="0" i="0" dirty="0">
                <a:solidFill>
                  <a:srgbClr val="555555"/>
                </a:solidFill>
                <a:effectLst/>
                <a:latin typeface="BreuerText"/>
              </a:rPr>
              <a:t>Har håndverk som næring</a:t>
            </a:r>
          </a:p>
          <a:p>
            <a:r>
              <a:rPr lang="nb-NO" dirty="0">
                <a:solidFill>
                  <a:srgbClr val="555555"/>
                </a:solidFill>
                <a:latin typeface="BreuerText"/>
              </a:rPr>
              <a:t>Juryert inn eller har svennebrev/mesterbrev eller tilsvarende</a:t>
            </a:r>
          </a:p>
          <a:p>
            <a:endParaRPr lang="nb-NO" b="0" i="0" dirty="0">
              <a:solidFill>
                <a:srgbClr val="555555"/>
              </a:solidFill>
              <a:effectLst/>
              <a:latin typeface="BreuerText"/>
            </a:endParaRPr>
          </a:p>
          <a:p>
            <a:r>
              <a:rPr lang="nb-NO" b="0" i="0" dirty="0">
                <a:solidFill>
                  <a:srgbClr val="555555"/>
                </a:solidFill>
                <a:effectLst/>
                <a:latin typeface="BreuerText"/>
              </a:rPr>
              <a:t>Nettverk</a:t>
            </a:r>
          </a:p>
          <a:p>
            <a:r>
              <a:rPr lang="nb-NO" dirty="0">
                <a:solidFill>
                  <a:srgbClr val="555555"/>
                </a:solidFill>
                <a:latin typeface="BreuerText"/>
              </a:rPr>
              <a:t>Kurs</a:t>
            </a:r>
          </a:p>
          <a:p>
            <a:r>
              <a:rPr lang="nb-NO" dirty="0">
                <a:solidFill>
                  <a:srgbClr val="555555"/>
                </a:solidFill>
                <a:latin typeface="BreuerText"/>
              </a:rPr>
              <a:t>Seminar</a:t>
            </a:r>
          </a:p>
          <a:p>
            <a:r>
              <a:rPr lang="nb-NO" b="0" i="0" dirty="0">
                <a:solidFill>
                  <a:srgbClr val="555555"/>
                </a:solidFill>
                <a:effectLst/>
                <a:latin typeface="BreuerText"/>
              </a:rPr>
              <a:t>Sama</a:t>
            </a:r>
            <a:r>
              <a:rPr lang="nb-NO" dirty="0">
                <a:solidFill>
                  <a:srgbClr val="555555"/>
                </a:solidFill>
                <a:latin typeface="BreuerText"/>
              </a:rPr>
              <a:t>rbeid Husfliden-butikker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8354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innendørs, bord, sitter, vase&#10;&#10;Automatisk generert beskrivelse">
            <a:extLst>
              <a:ext uri="{FF2B5EF4-FFF2-40B4-BE49-F238E27FC236}">
                <a16:creationId xmlns:a16="http://schemas.microsoft.com/office/drawing/2014/main" id="{A051D787-6ED3-4E11-8F1E-0A8A5C3BCF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31142"/>
            <a:ext cx="12192000" cy="9144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4CBA58E-F413-4C3E-A396-83FB283E5C8B}"/>
              </a:ext>
            </a:extLst>
          </p:cNvPr>
          <p:cNvSpPr txBox="1"/>
          <p:nvPr/>
        </p:nvSpPr>
        <p:spPr>
          <a:xfrm>
            <a:off x="1758951" y="5785710"/>
            <a:ext cx="1682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Jysk</a:t>
            </a:r>
            <a:r>
              <a:rPr lang="nb-NO" sz="3200" dirty="0">
                <a:solidFill>
                  <a:schemeClr val="bg1"/>
                </a:solidFill>
              </a:rPr>
              <a:t>: 79,-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08F6E73-DBED-421A-B6AD-FC905126BDF9}"/>
              </a:ext>
            </a:extLst>
          </p:cNvPr>
          <p:cNvSpPr/>
          <p:nvPr/>
        </p:nvSpPr>
        <p:spPr>
          <a:xfrm>
            <a:off x="5243025" y="5661063"/>
            <a:ext cx="35315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dirty="0" err="1">
                <a:solidFill>
                  <a:schemeClr val="bg1"/>
                </a:solidFill>
              </a:rPr>
              <a:t>Husflidhåndverker</a:t>
            </a:r>
            <a:r>
              <a:rPr lang="nb-NO" sz="2800" dirty="0">
                <a:solidFill>
                  <a:schemeClr val="bg1"/>
                </a:solidFill>
              </a:rPr>
              <a:t> </a:t>
            </a:r>
          </a:p>
          <a:p>
            <a:r>
              <a:rPr lang="nb-NO" sz="2800" dirty="0">
                <a:solidFill>
                  <a:schemeClr val="bg1"/>
                </a:solidFill>
              </a:rPr>
              <a:t>Othilie Keramikk: 399,-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9233089-6C01-41F1-B148-E763B9DE7FEF}"/>
              </a:ext>
            </a:extLst>
          </p:cNvPr>
          <p:cNvSpPr/>
          <p:nvPr/>
        </p:nvSpPr>
        <p:spPr>
          <a:xfrm>
            <a:off x="9327201" y="5785710"/>
            <a:ext cx="2036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dirty="0" err="1">
                <a:solidFill>
                  <a:schemeClr val="bg1"/>
                </a:solidFill>
              </a:rPr>
              <a:t>Kähler</a:t>
            </a:r>
            <a:r>
              <a:rPr lang="nb-NO" sz="2800" dirty="0">
                <a:solidFill>
                  <a:schemeClr val="bg1"/>
                </a:solidFill>
              </a:rPr>
              <a:t>: 299,-</a:t>
            </a:r>
          </a:p>
        </p:txBody>
      </p:sp>
    </p:spTree>
    <p:extLst>
      <p:ext uri="{BB962C8B-B14F-4D97-AF65-F5344CB8AC3E}">
        <p14:creationId xmlns:p14="http://schemas.microsoft.com/office/powerpoint/2010/main" val="16414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08D4026-4C03-4B7A-9639-A96FFD429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93" y="0"/>
            <a:ext cx="9677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92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3CCD272A-3F43-4ED6-808E-BF50CB903C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FB2F7ED-E63F-476E-B0DE-DCF00DC015E6}"/>
              </a:ext>
            </a:extLst>
          </p:cNvPr>
          <p:cNvSpPr txBox="1"/>
          <p:nvPr/>
        </p:nvSpPr>
        <p:spPr>
          <a:xfrm>
            <a:off x="581890" y="849745"/>
            <a:ext cx="60221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Profilering:</a:t>
            </a:r>
          </a:p>
          <a:p>
            <a:r>
              <a:rPr lang="nb-NO" dirty="0"/>
              <a:t>Plakett</a:t>
            </a:r>
          </a:p>
          <a:p>
            <a:r>
              <a:rPr lang="nb-NO" dirty="0"/>
              <a:t>Produktmerke</a:t>
            </a:r>
          </a:p>
          <a:p>
            <a:r>
              <a:rPr lang="nb-NO" dirty="0"/>
              <a:t>Vervebrosjyre</a:t>
            </a:r>
          </a:p>
          <a:p>
            <a:endParaRPr lang="nb-NO" dirty="0"/>
          </a:p>
          <a:p>
            <a:r>
              <a:rPr lang="nb-NO" b="1" dirty="0"/>
              <a:t>Et sted å bringe varene til torgs:</a:t>
            </a:r>
          </a:p>
          <a:p>
            <a:r>
              <a:rPr lang="nb-NO" dirty="0"/>
              <a:t>Plattformer/steder å presentere og selge varer (direkte og engros)</a:t>
            </a:r>
          </a:p>
          <a:p>
            <a:endParaRPr lang="nb-NO" dirty="0"/>
          </a:p>
          <a:p>
            <a:r>
              <a:rPr lang="nb-NO" b="1" dirty="0"/>
              <a:t>Synliggjøring internt og eksternt</a:t>
            </a:r>
          </a:p>
          <a:p>
            <a:r>
              <a:rPr lang="nb-NO" dirty="0"/>
              <a:t>Bildemateriell</a:t>
            </a:r>
          </a:p>
          <a:p>
            <a:r>
              <a:rPr lang="nb-NO" dirty="0"/>
              <a:t>Bruk av logo/materiell</a:t>
            </a:r>
          </a:p>
          <a:p>
            <a:r>
              <a:rPr lang="nb-NO" dirty="0"/>
              <a:t>Sosiale media/web</a:t>
            </a:r>
          </a:p>
          <a:p>
            <a:endParaRPr lang="nb-NO" dirty="0"/>
          </a:p>
          <a:p>
            <a:r>
              <a:rPr lang="nb-NO" b="1" dirty="0"/>
              <a:t>Samarbeid / nettverk:</a:t>
            </a:r>
          </a:p>
          <a:p>
            <a:r>
              <a:rPr lang="nb-NO" dirty="0"/>
              <a:t>Lukka </a:t>
            </a:r>
            <a:r>
              <a:rPr lang="nb-NO" dirty="0" err="1"/>
              <a:t>facebookgruppe</a:t>
            </a:r>
            <a:endParaRPr lang="nb-NO" dirty="0"/>
          </a:p>
          <a:p>
            <a:r>
              <a:rPr lang="nb-NO" dirty="0"/>
              <a:t>seminar / </a:t>
            </a:r>
            <a:r>
              <a:rPr lang="nb-NO" dirty="0" err="1"/>
              <a:t>webinar</a:t>
            </a:r>
            <a:endParaRPr lang="nb-NO" dirty="0"/>
          </a:p>
          <a:p>
            <a:r>
              <a:rPr lang="nb-NO" dirty="0"/>
              <a:t>Kurs</a:t>
            </a:r>
          </a:p>
          <a:p>
            <a:r>
              <a:rPr lang="nb-NO" dirty="0"/>
              <a:t>Møteplasser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3906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 descr="Et bilde som inneholder innendørs, tak, bord, kjøkken&#10;&#10;Automatisk generert beskrivelse">
            <a:extLst>
              <a:ext uri="{FF2B5EF4-FFF2-40B4-BE49-F238E27FC236}">
                <a16:creationId xmlns:a16="http://schemas.microsoft.com/office/drawing/2014/main" id="{0E3EB00B-6751-4234-9B23-DC68072176A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0518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 descr="Et bilde som inneholder innendørs, bord, person, mann&#10;&#10;Automatisk generert beskrivelse">
            <a:extLst>
              <a:ext uri="{FF2B5EF4-FFF2-40B4-BE49-F238E27FC236}">
                <a16:creationId xmlns:a16="http://schemas.microsoft.com/office/drawing/2014/main" id="{300573B6-C130-43B4-918F-F03C5123BB0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1260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4520EE7-AD44-4634-86CE-4E0B7ECACCE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46938" y="1971386"/>
            <a:ext cx="6016625" cy="45116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b-NO" sz="2400" dirty="0"/>
              <a:t>Som en erstatning for avlyst Oslo Design Fair</a:t>
            </a:r>
          </a:p>
          <a:p>
            <a:pPr marL="0" indent="0">
              <a:buNone/>
            </a:pPr>
            <a:r>
              <a:rPr lang="nb-NO" sz="2400" dirty="0"/>
              <a:t>Fysisk mappe som ble sendt ut per post.</a:t>
            </a:r>
          </a:p>
          <a:p>
            <a:pPr marL="0" indent="0">
              <a:buNone/>
            </a:pPr>
            <a:r>
              <a:rPr lang="nb-NO" sz="2400" dirty="0"/>
              <a:t>Digital versjon: e-post, sosiale media, web</a:t>
            </a:r>
          </a:p>
          <a:p>
            <a:pPr marL="0" indent="0">
              <a:buNone/>
            </a:pPr>
            <a:r>
              <a:rPr lang="nb-NO" sz="2400" dirty="0"/>
              <a:t>12 håndverkere deltar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F90C5B-85D5-4BE1-8FEB-70A1D3AAF6C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46937" y="929554"/>
            <a:ext cx="6016625" cy="55086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b-NO" sz="2800" b="1" dirty="0">
                <a:solidFill>
                  <a:schemeClr val="tx1"/>
                </a:solidFill>
              </a:rPr>
              <a:t>Portefølje 2020</a:t>
            </a:r>
          </a:p>
        </p:txBody>
      </p:sp>
      <p:pic>
        <p:nvPicPr>
          <p:cNvPr id="5" name="Bilde 4" descr="Et bilde som inneholder innendørs, bord, skjerm, mat&#10;&#10;Automatisk generert beskrivelse">
            <a:extLst>
              <a:ext uri="{FF2B5EF4-FFF2-40B4-BE49-F238E27FC236}">
                <a16:creationId xmlns:a16="http://schemas.microsoft.com/office/drawing/2014/main" id="{13128B62-B32E-4D71-9CE3-7B5595A2B7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42999" y="1143001"/>
            <a:ext cx="6857999" cy="4572000"/>
          </a:xfrm>
          <a:prstGeom prst="rect">
            <a:avLst/>
          </a:prstGeom>
        </p:spPr>
      </p:pic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CB85709A-B269-4FBB-81BA-0B7C13875B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706" y="5295756"/>
            <a:ext cx="4500534" cy="12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01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6" id="{3219E8A1-11B0-45FE-8727-7F436AA6681C}" vid="{E3D1BD5A-F034-4B0B-A356-9911F5DC5FA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BF99E2519E5D745A8601CB9E05BD981" ma:contentTypeVersion="13" ma:contentTypeDescription="Opprett et nytt dokument." ma:contentTypeScope="" ma:versionID="a49560aabc89d80c474bc2d80f8cfc51">
  <xsd:schema xmlns:xsd="http://www.w3.org/2001/XMLSchema" xmlns:xs="http://www.w3.org/2001/XMLSchema" xmlns:p="http://schemas.microsoft.com/office/2006/metadata/properties" xmlns:ns3="6a9bd2f7-400c-4c03-9eac-bbdff15616aa" xmlns:ns4="c9aca610-7ae3-4ce4-99d5-d11ae716483a" targetNamespace="http://schemas.microsoft.com/office/2006/metadata/properties" ma:root="true" ma:fieldsID="4eb20a6c69c5d5ccb1dc54574a412343" ns3:_="" ns4:_="">
    <xsd:import namespace="6a9bd2f7-400c-4c03-9eac-bbdff15616aa"/>
    <xsd:import namespace="c9aca610-7ae3-4ce4-99d5-d11ae716483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9bd2f7-400c-4c03-9eac-bbdff1561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ca610-7ae3-4ce4-99d5-d11ae716483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2ED8F7-C34A-456B-A09F-7BB81AEC0C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2BF05D-4563-4C71-AAC4-4CDCB02D4E33}">
  <ds:schemaRefs>
    <ds:schemaRef ds:uri="6a9bd2f7-400c-4c03-9eac-bbdff15616aa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c9aca610-7ae3-4ce4-99d5-d11ae716483a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57B695A-E6A3-4E92-805B-0808DCEDA3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9bd2f7-400c-4c03-9eac-bbdff15616aa"/>
    <ds:schemaRef ds:uri="c9aca610-7ae3-4ce4-99d5-d11ae71648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Holdbart mal presentasjon</Template>
  <TotalTime>10074</TotalTime>
  <Words>238</Words>
  <Application>Microsoft Office PowerPoint</Application>
  <PresentationFormat>Widescreen</PresentationFormat>
  <Paragraphs>61</Paragraphs>
  <Slides>18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2" baseType="lpstr">
      <vt:lpstr>Arial</vt:lpstr>
      <vt:lpstr>BreuerText</vt:lpstr>
      <vt:lpstr>Calibri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Sølvi Westvang</dc:creator>
  <cp:lastModifiedBy>Einar Stamnes</cp:lastModifiedBy>
  <cp:revision>114</cp:revision>
  <cp:lastPrinted>2020-11-03T14:56:41Z</cp:lastPrinted>
  <dcterms:created xsi:type="dcterms:W3CDTF">2020-05-11T12:53:10Z</dcterms:created>
  <dcterms:modified xsi:type="dcterms:W3CDTF">2020-11-04T09:45:30Z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0x0101007BF99E2519E5D745A8601CB9E05BD981</vt:lpwstr>
  </property>
</Properties>
</file>