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  <Override PartName="/ppt/media/image19.jpeg" ContentType="image/jpeg"/>
  <Override PartName="/ppt/media/image20.jpeg" ContentType="image/jpeg"/>
  <Override PartName="/ppt/media/image2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tel og under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telteks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Titteltekst</a:t>
            </a:r>
          </a:p>
        </p:txBody>
      </p:sp>
      <p:sp>
        <p:nvSpPr>
          <p:cNvPr id="12" name="Brødtekst nivå én…"/>
          <p:cNvSpPr txBox="1"/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13" name="Lysbilde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 Johnny Appleseed"/>
          <p:cNvSpPr txBox="1"/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</a:lstStyle>
          <a:p>
            <a:pPr/>
            <a:r>
              <a:t>– Johnny Appleseed</a:t>
            </a:r>
          </a:p>
        </p:txBody>
      </p:sp>
      <p:sp>
        <p:nvSpPr>
          <p:cNvPr id="94" name="«Skriv et sitat her.»"/>
          <p:cNvSpPr txBox="1"/>
          <p:nvPr>
            <p:ph type="body" sz="quarter" idx="14"/>
          </p:nvPr>
        </p:nvSpPr>
        <p:spPr>
          <a:xfrm>
            <a:off x="1270000" y="4267112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«Skriv et sitat her.»</a:t>
            </a:r>
          </a:p>
        </p:txBody>
      </p:sp>
      <p:sp>
        <p:nvSpPr>
          <p:cNvPr id="95" name="Lysbilde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Bilde"/>
          <p:cNvSpPr/>
          <p:nvPr>
            <p:ph type="pic" idx="13"/>
          </p:nvPr>
        </p:nvSpPr>
        <p:spPr>
          <a:xfrm>
            <a:off x="-949853" y="0"/>
            <a:ext cx="14904506" cy="994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Lysbilde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Lysbilde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lde – horisont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ilde"/>
          <p:cNvSpPr/>
          <p:nvPr>
            <p:ph type="pic" idx="13"/>
          </p:nvPr>
        </p:nvSpPr>
        <p:spPr>
          <a:xfrm>
            <a:off x="1622088" y="289099"/>
            <a:ext cx="9753603" cy="650578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telteks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/>
            <a:r>
              <a:t>Titteltekst</a:t>
            </a:r>
          </a:p>
        </p:txBody>
      </p:sp>
      <p:sp>
        <p:nvSpPr>
          <p:cNvPr id="22" name="Brødtekst nivå én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23" name="Lysbilde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tel – sentr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telteks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Titteltekst</a:t>
            </a:r>
          </a:p>
        </p:txBody>
      </p:sp>
      <p:sp>
        <p:nvSpPr>
          <p:cNvPr id="31" name="Lysbilde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lde – vertik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Bilde"/>
          <p:cNvSpPr/>
          <p:nvPr>
            <p:ph type="pic" idx="13"/>
          </p:nvPr>
        </p:nvSpPr>
        <p:spPr>
          <a:xfrm>
            <a:off x="2263775" y="613833"/>
            <a:ext cx="12401550" cy="82677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telteks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Titteltekst</a:t>
            </a:r>
          </a:p>
        </p:txBody>
      </p:sp>
      <p:sp>
        <p:nvSpPr>
          <p:cNvPr id="40" name="Brødtekst nivå én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41" name="Lysbilde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tel – øver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telteks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Titteltekst</a:t>
            </a:r>
          </a:p>
        </p:txBody>
      </p:sp>
      <p:sp>
        <p:nvSpPr>
          <p:cNvPr id="49" name="Lysbilde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tel og punktte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telteks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Titteltekst</a:t>
            </a:r>
          </a:p>
        </p:txBody>
      </p:sp>
      <p:sp>
        <p:nvSpPr>
          <p:cNvPr id="57" name="Brødtekst nivå én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58" name="Lysbilde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tel, punkttegn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Bilde"/>
          <p:cNvSpPr/>
          <p:nvPr>
            <p:ph type="pic" idx="13"/>
          </p:nvPr>
        </p:nvSpPr>
        <p:spPr>
          <a:xfrm>
            <a:off x="4086225" y="2586566"/>
            <a:ext cx="9429750" cy="62865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telteks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Titteltekst</a:t>
            </a:r>
          </a:p>
        </p:txBody>
      </p:sp>
      <p:sp>
        <p:nvSpPr>
          <p:cNvPr id="67" name="Brødtekst nivå én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/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68" name="Lysbildenummer"/>
          <p:cNvSpPr txBox="1"/>
          <p:nvPr>
            <p:ph type="sldNum" sz="quarter" idx="2"/>
          </p:nvPr>
        </p:nvSpPr>
        <p:spPr>
          <a:xfrm>
            <a:off x="6385373" y="9296400"/>
            <a:ext cx="227280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unktte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rødtekst nivå én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76" name="Lysbilde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lde – 3 per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ilde"/>
          <p:cNvSpPr/>
          <p:nvPr>
            <p:ph type="pic" sz="quarter" idx="13"/>
          </p:nvPr>
        </p:nvSpPr>
        <p:spPr>
          <a:xfrm>
            <a:off x="6680200" y="5029200"/>
            <a:ext cx="6054748" cy="4038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Bilde"/>
          <p:cNvSpPr/>
          <p:nvPr>
            <p:ph type="pic" sz="quarter" idx="14"/>
          </p:nvPr>
        </p:nvSpPr>
        <p:spPr>
          <a:xfrm>
            <a:off x="6502400" y="889000"/>
            <a:ext cx="5867400" cy="39116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Bilde"/>
          <p:cNvSpPr/>
          <p:nvPr>
            <p:ph type="pic" idx="15"/>
          </p:nvPr>
        </p:nvSpPr>
        <p:spPr>
          <a:xfrm>
            <a:off x="-2374900" y="889000"/>
            <a:ext cx="11982450" cy="7988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Lysbilde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teks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Titteltekst</a:t>
            </a:r>
          </a:p>
        </p:txBody>
      </p:sp>
      <p:sp>
        <p:nvSpPr>
          <p:cNvPr id="3" name="Brødtekst nivå én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4" name="Lysbildenummer"/>
          <p:cNvSpPr txBox="1"/>
          <p:nvPr>
            <p:ph type="sldNum" sz="quarter" idx="2"/>
          </p:nvPr>
        </p:nvSpPr>
        <p:spPr>
          <a:xfrm>
            <a:off x="6385373" y="9296400"/>
            <a:ext cx="227280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jpeg"/><Relationship Id="rId3" Type="http://schemas.openxmlformats.org/officeDocument/2006/relationships/image" Target="../media/image18.jpeg"/><Relationship Id="rId4" Type="http://schemas.openxmlformats.org/officeDocument/2006/relationships/image" Target="../media/image19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jpe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8.jpeg"/><Relationship Id="rId6" Type="http://schemas.openxmlformats.org/officeDocument/2006/relationships/image" Target="../media/image9.jpeg"/><Relationship Id="rId7" Type="http://schemas.openxmlformats.org/officeDocument/2006/relationships/image" Target="../media/image10.jpeg"/><Relationship Id="rId8" Type="http://schemas.openxmlformats.org/officeDocument/2006/relationships/image" Target="../media/image11.jpeg"/><Relationship Id="rId9" Type="http://schemas.openxmlformats.org/officeDocument/2006/relationships/image" Target="../media/image12.jpeg"/><Relationship Id="rId10" Type="http://schemas.openxmlformats.org/officeDocument/2006/relationships/image" Target="../media/image13.jpeg"/><Relationship Id="rId11" Type="http://schemas.openxmlformats.org/officeDocument/2006/relationships/image" Target="../media/image14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Løfte håndverket"/>
          <p:cNvSpPr txBox="1"/>
          <p:nvPr>
            <p:ph type="ctrTitle"/>
          </p:nvPr>
        </p:nvSpPr>
        <p:spPr>
          <a:xfrm>
            <a:off x="1270000" y="999066"/>
            <a:ext cx="10464800" cy="3302001"/>
          </a:xfrm>
          <a:prstGeom prst="rect">
            <a:avLst/>
          </a:prstGeom>
        </p:spPr>
        <p:txBody>
          <a:bodyPr/>
          <a:lstStyle>
            <a:lvl1pPr>
              <a:defRPr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pPr/>
            <a:r>
              <a:t>Løfte håndverket </a:t>
            </a:r>
          </a:p>
        </p:txBody>
      </p:sp>
      <p:sp>
        <p:nvSpPr>
          <p:cNvPr id="120" name="- betraktninger og erfaringer"/>
          <p:cNvSpPr txBox="1"/>
          <p:nvPr>
            <p:ph type="subTitle" sz="quarter" idx="1"/>
          </p:nvPr>
        </p:nvSpPr>
        <p:spPr>
          <a:xfrm>
            <a:off x="1270000" y="4311650"/>
            <a:ext cx="10464800" cy="1130300"/>
          </a:xfrm>
          <a:prstGeom prst="rect">
            <a:avLst/>
          </a:prstGeom>
        </p:spPr>
        <p:txBody>
          <a:bodyPr/>
          <a:lstStyle/>
          <a:p>
            <a:pPr/>
            <a:r>
              <a:t>- betraktninger og erfaringer</a:t>
            </a:r>
          </a:p>
        </p:txBody>
      </p:sp>
      <p:sp>
        <p:nvSpPr>
          <p:cNvPr id="121" name="Gry Grindbakken…"/>
          <p:cNvSpPr txBox="1"/>
          <p:nvPr/>
        </p:nvSpPr>
        <p:spPr>
          <a:xfrm>
            <a:off x="1270000" y="5829300"/>
            <a:ext cx="10464800" cy="1130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defTabSz="479044">
              <a:defRPr b="0" sz="3772"/>
            </a:pPr>
            <a:r>
              <a:t>Gry Grindbakken </a:t>
            </a:r>
          </a:p>
          <a:p>
            <a:pPr defTabSz="479044">
              <a:defRPr b="0" sz="3034"/>
            </a:pPr>
            <a:r>
              <a:t>Filigransølvsmedmester </a:t>
            </a:r>
          </a:p>
        </p:txBody>
      </p:sp>
      <p:sp>
        <p:nvSpPr>
          <p:cNvPr id="122" name="4.nov. 2020 på nett"/>
          <p:cNvSpPr txBox="1"/>
          <p:nvPr/>
        </p:nvSpPr>
        <p:spPr>
          <a:xfrm>
            <a:off x="1270000" y="9038166"/>
            <a:ext cx="10464800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>
              <a:defRPr b="0" sz="2000"/>
            </a:lvl1pPr>
          </a:lstStyle>
          <a:p>
            <a:pPr/>
            <a:r>
              <a:t>4.nov. 2020 på nett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Tittel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4" name="Brødtekst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65" name="haug med slangesølje halsring og mansjetter.jpg" descr="haug med slangesølje halsring og mansjetter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39812" y="-3727664"/>
            <a:ext cx="9925176" cy="1488633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Tittel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8" name="Brødtekst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69" name="akantus øre liten.jpg" descr="akantus øre liten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71164" y="4870572"/>
            <a:ext cx="14347128" cy="5261082"/>
          </a:xfrm>
          <a:prstGeom prst="rect">
            <a:avLst/>
          </a:prstGeom>
          <a:ln w="12700">
            <a:miter lim="400000"/>
          </a:ln>
        </p:spPr>
      </p:pic>
      <p:pic>
        <p:nvPicPr>
          <p:cNvPr id="170" name="11 akantus nal.jpg" descr="11 akantus nal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79047" y="292874"/>
            <a:ext cx="9511641" cy="460115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1" name="akantus stort kjede.jpg" descr="akantus stort kjede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603257" y="-44041"/>
            <a:ext cx="6303509" cy="499540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Tittel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4" name="Brødtekst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75" name="IMG_8592.jpg" descr="IMG_859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10266" y="-1"/>
            <a:ext cx="7315201" cy="9753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76" name="IMG_8593.jpg" descr="IMG_8593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272940" y="0"/>
            <a:ext cx="7315201" cy="9753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Tittel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9" name="Brødtekst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80" name="IMG_8596.jpg" descr="IMG_8596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91338" y="-1996303"/>
            <a:ext cx="10309655" cy="137462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Tittel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3" name="Brødtekst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84" name="10hender i arbeid .jpg" descr="10hender i arbeid 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725997" y="-16921"/>
            <a:ext cx="19249129" cy="978744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bolesølje m blomst nett.jpg" descr="bolesølje m blomst nett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1418" y="-4245289"/>
            <a:ext cx="13107636" cy="18612697"/>
          </a:xfrm>
          <a:prstGeom prst="rect">
            <a:avLst/>
          </a:prstGeom>
          <a:ln w="12700">
            <a:miter lim="400000"/>
          </a:ln>
        </p:spPr>
      </p:pic>
      <p:sp>
        <p:nvSpPr>
          <p:cNvPr id="187" name="Tittel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8" name="Brødtekst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9" name="#reallyreallyhandmade"/>
          <p:cNvSpPr txBox="1"/>
          <p:nvPr/>
        </p:nvSpPr>
        <p:spPr>
          <a:xfrm>
            <a:off x="767440" y="2922634"/>
            <a:ext cx="11469920" cy="1304030"/>
          </a:xfrm>
          <a:prstGeom prst="rect">
            <a:avLst/>
          </a:prstGeom>
          <a:solidFill>
            <a:schemeClr val="accent4">
              <a:hueOff val="-461056"/>
              <a:satOff val="4338"/>
              <a:lumOff val="-1022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b="0" sz="8000">
                <a:solidFill>
                  <a:srgbClr val="010101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#reallyreallyhandmade </a:t>
            </a:r>
          </a:p>
        </p:txBody>
      </p:sp>
      <p:sp>
        <p:nvSpPr>
          <p:cNvPr id="190" name="639664"/>
          <p:cNvSpPr txBox="1"/>
          <p:nvPr/>
        </p:nvSpPr>
        <p:spPr>
          <a:xfrm>
            <a:off x="7807674" y="5179483"/>
            <a:ext cx="707604" cy="317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b="0" sz="14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639664</a:t>
            </a:r>
          </a:p>
        </p:txBody>
      </p:sp>
      <p:sp>
        <p:nvSpPr>
          <p:cNvPr id="191" name="in Telemark - faktisk!!!"/>
          <p:cNvSpPr txBox="1"/>
          <p:nvPr/>
        </p:nvSpPr>
        <p:spPr>
          <a:xfrm>
            <a:off x="3890010" y="4706477"/>
            <a:ext cx="5224781" cy="709165"/>
          </a:xfrm>
          <a:prstGeom prst="rect">
            <a:avLst/>
          </a:prstGeom>
          <a:solidFill>
            <a:schemeClr val="accent4">
              <a:hueOff val="-461056"/>
              <a:satOff val="4338"/>
              <a:lumOff val="-10225"/>
              <a:alpha val="80029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0" sz="4000">
                <a:solidFill>
                  <a:srgbClr val="010101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in Telemark - faktisk!!!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Hvem er jeg:…"/>
          <p:cNvSpPr txBox="1"/>
          <p:nvPr>
            <p:ph type="subTitle" sz="half" idx="1"/>
          </p:nvPr>
        </p:nvSpPr>
        <p:spPr>
          <a:xfrm>
            <a:off x="329869" y="530390"/>
            <a:ext cx="6155069" cy="5768116"/>
          </a:xfrm>
          <a:prstGeom prst="rect">
            <a:avLst/>
          </a:prstGeom>
        </p:spPr>
        <p:txBody>
          <a:bodyPr/>
          <a:lstStyle/>
          <a:p>
            <a:pPr>
              <a:defRPr sz="3000"/>
            </a:pPr>
            <a:r>
              <a:t>Hvem er jeg: </a:t>
            </a:r>
          </a:p>
          <a:p>
            <a:pPr>
              <a:lnSpc>
                <a:spcPct val="150000"/>
              </a:lnSpc>
              <a:defRPr sz="3000"/>
            </a:pPr>
          </a:p>
          <a:p>
            <a:pPr algn="l">
              <a:lnSpc>
                <a:spcPct val="150000"/>
              </a:lnSpc>
              <a:defRPr sz="2000"/>
            </a:pPr>
            <a:r>
              <a:t>- Gry Grindbakken, Bamble i Telemark</a:t>
            </a:r>
          </a:p>
          <a:p>
            <a:pPr algn="l">
              <a:lnSpc>
                <a:spcPct val="150000"/>
              </a:lnSpc>
              <a:defRPr sz="2000"/>
            </a:pPr>
            <a:r>
              <a:t>- svennebrev og mesterbrev i filigransølvsmedfaget </a:t>
            </a:r>
          </a:p>
          <a:p>
            <a:pPr algn="l">
              <a:lnSpc>
                <a:spcPct val="150000"/>
              </a:lnSpc>
              <a:defRPr sz="2000"/>
            </a:pPr>
            <a:r>
              <a:t>- tidligere stipendiat hos Norsk Håndverksinstitutt</a:t>
            </a:r>
          </a:p>
          <a:p>
            <a:pPr algn="l">
              <a:lnSpc>
                <a:spcPct val="150000"/>
              </a:lnSpc>
              <a:defRPr sz="2000"/>
            </a:pPr>
            <a:r>
              <a:t>- godkjent lærebedrift</a:t>
            </a:r>
          </a:p>
          <a:p>
            <a:pPr algn="l">
              <a:lnSpc>
                <a:spcPct val="150000"/>
              </a:lnSpc>
              <a:defRPr sz="2000"/>
            </a:pPr>
            <a:r>
              <a:t>- medlem i Norske Husflidhåndverkere </a:t>
            </a:r>
          </a:p>
          <a:p>
            <a:pPr algn="l">
              <a:lnSpc>
                <a:spcPct val="150000"/>
              </a:lnSpc>
              <a:defRPr sz="2000"/>
            </a:pPr>
            <a:r>
              <a:t>- medlem i Norske Kusthåndverkere </a:t>
            </a:r>
          </a:p>
          <a:p>
            <a:pPr algn="l">
              <a:lnSpc>
                <a:spcPct val="150000"/>
              </a:lnSpc>
              <a:defRPr sz="2000"/>
            </a:pPr>
            <a:r>
              <a:t>- eier og driver Galleri Grindbakken as på Stathelle </a:t>
            </a:r>
          </a:p>
          <a:p>
            <a:pPr algn="l">
              <a:lnSpc>
                <a:spcPct val="150000"/>
              </a:lnSpc>
              <a:defRPr sz="3000"/>
            </a:pPr>
            <a:endParaRPr sz="2000"/>
          </a:p>
          <a:p>
            <a:pPr algn="l">
              <a:lnSpc>
                <a:spcPct val="150000"/>
              </a:lnSpc>
              <a:defRPr sz="3000"/>
            </a:pPr>
            <a:endParaRPr sz="2000"/>
          </a:p>
        </p:txBody>
      </p:sp>
      <p:pic>
        <p:nvPicPr>
          <p:cNvPr id="125" name="Gry Grindbakken - Photoshoot 6. august 2019 - Foto-Haakon Sundbø - 75.jpg" descr="Gry Grindbakken - Photoshoot 6. august 2019 - Foto-Haakon Sundbø - 75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535006" y="-1"/>
            <a:ext cx="6501151" cy="9753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6" name="GryG_Symbol_orange_grå_underskrift.pdf" descr="GryG_Symbol_orange_grå_underskrift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885692" y="5304366"/>
            <a:ext cx="3233416" cy="409566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7" name="GalleriG_negativ_lysgrå_logo1908.ai" descr="GalleriG_negativ_lysgrå_logo1908.ai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425514" y="203882"/>
            <a:ext cx="2048439" cy="2512162"/>
          </a:xfrm>
          <a:prstGeom prst="rect">
            <a:avLst/>
          </a:prstGeom>
          <a:ln w="12700">
            <a:miter lim="400000"/>
          </a:ln>
        </p:spPr>
      </p:pic>
      <p:sp>
        <p:nvSpPr>
          <p:cNvPr id="128" name="Rektangel"/>
          <p:cNvSpPr txBox="1"/>
          <p:nvPr/>
        </p:nvSpPr>
        <p:spPr>
          <a:xfrm>
            <a:off x="2509022" y="6812657"/>
            <a:ext cx="2398933" cy="25121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algn="l">
              <a:lnSpc>
                <a:spcPct val="150000"/>
              </a:lnSpc>
              <a:defRPr b="0" sz="3000"/>
            </a:pPr>
            <a:endParaRPr sz="2000"/>
          </a:p>
        </p:txBody>
      </p:sp>
      <p:sp>
        <p:nvSpPr>
          <p:cNvPr id="129" name="&quot;Galleri Grindbakken er stedet…"/>
          <p:cNvSpPr txBox="1"/>
          <p:nvPr/>
        </p:nvSpPr>
        <p:spPr>
          <a:xfrm>
            <a:off x="761115" y="5935137"/>
            <a:ext cx="5077207" cy="167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lnSpc>
                <a:spcPct val="150000"/>
              </a:lnSpc>
              <a:defRPr b="0" sz="2600"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t>"Galleri Grindbakken er stedet </a:t>
            </a:r>
          </a:p>
          <a:p>
            <a:pPr algn="l">
              <a:lnSpc>
                <a:spcPct val="150000"/>
              </a:lnSpc>
              <a:defRPr b="0" sz="2600"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t>for filigran, håndverk, kunst </a:t>
            </a:r>
          </a:p>
          <a:p>
            <a:pPr algn="l">
              <a:lnSpc>
                <a:spcPct val="150000"/>
              </a:lnSpc>
              <a:defRPr b="0" sz="2600"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t>og andre fine saker.»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ordsky.jpg" descr="ordsky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2701" y="-227250"/>
            <a:ext cx="13004801" cy="919752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ittel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4" name="Brødtekst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35" name="IMG_8942.jpg" descr="IMG_894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698749" y="25399"/>
            <a:ext cx="7607301" cy="97028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ittel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8" name="Brødtekst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39" name="IMG_8135.jpg" descr="IMG_8135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6212" y="-4974712"/>
            <a:ext cx="13413643" cy="1788485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Tittel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2" name="Brødtekst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43" name="bilde 2 info.jpg" descr="bilde 2 info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0563" y="-108966"/>
            <a:ext cx="4953954" cy="3302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" name="bilde tre info.jpg" descr="bilde tre info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083315" y="-37707"/>
            <a:ext cx="4038026" cy="323042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5" name="ferdig male1.jpg" descr="ferdig male1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240150" y="6522938"/>
            <a:ext cx="4846563" cy="323042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bilde til info1.jpg" descr="bilde til info1.jpg"/>
          <p:cNvPicPr>
            <a:picLocks noChangeAspect="1"/>
          </p:cNvPicPr>
          <p:nvPr/>
        </p:nvPicPr>
        <p:blipFill>
          <a:blip r:embed="rId5">
            <a:extLst/>
          </a:blip>
          <a:srcRect l="8070" t="122" r="4256" b="122"/>
          <a:stretch>
            <a:fillRect/>
          </a:stretch>
        </p:blipFill>
        <p:spPr>
          <a:xfrm>
            <a:off x="4823941" y="-73497"/>
            <a:ext cx="4353985" cy="3302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prosess alle deler.jpg" descr="prosess alle deler.jp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-333424" y="6305275"/>
            <a:ext cx="5499676" cy="3665746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prosess bukking.jpg" descr="prosess bukking.jpg"/>
          <p:cNvPicPr>
            <a:picLocks noChangeAspect="1"/>
          </p:cNvPicPr>
          <p:nvPr/>
        </p:nvPicPr>
        <p:blipFill>
          <a:blip r:embed="rId7">
            <a:extLst/>
          </a:blip>
          <a:srcRect l="0" t="9988" r="0" b="0"/>
          <a:stretch>
            <a:fillRect/>
          </a:stretch>
        </p:blipFill>
        <p:spPr>
          <a:xfrm>
            <a:off x="8546718" y="3113128"/>
            <a:ext cx="5686148" cy="3411476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prosess innlegg 2.jpg" descr="prosess innlegg 2.jp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-60563" y="3167897"/>
            <a:ext cx="4953954" cy="3302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prosess innleggstråd .jpg" descr="prosess innleggstråd .jp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3242377" y="-2434672"/>
            <a:ext cx="4354117" cy="290218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prosess male før lodding.jpg" descr="prosess male før lodding.jpg"/>
          <p:cNvPicPr>
            <a:picLocks noChangeAspect="1"/>
          </p:cNvPicPr>
          <p:nvPr/>
        </p:nvPicPr>
        <p:blipFill>
          <a:blip r:embed="rId10">
            <a:extLst/>
          </a:blip>
          <a:srcRect l="11452" t="0" r="15069" b="0"/>
          <a:stretch>
            <a:fillRect/>
          </a:stretch>
        </p:blipFill>
        <p:spPr>
          <a:xfrm>
            <a:off x="4429196" y="2939273"/>
            <a:ext cx="4271822" cy="3875054"/>
          </a:xfrm>
          <a:prstGeom prst="rect">
            <a:avLst/>
          </a:prstGeom>
          <a:ln w="12700">
            <a:miter lim="400000"/>
          </a:ln>
        </p:spPr>
      </p:pic>
      <p:pic>
        <p:nvPicPr>
          <p:cNvPr id="152" name="prosess male med fluss.jpg" descr="prosess male med fluss.jpg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4025423" y="6461204"/>
            <a:ext cx="4953954" cy="3302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Brødtekst"/>
          <p:cNvSpPr txBox="1"/>
          <p:nvPr>
            <p:ph type="subTitle" idx="1"/>
          </p:nvPr>
        </p:nvSpPr>
        <p:spPr>
          <a:xfrm>
            <a:off x="5405173" y="1311506"/>
            <a:ext cx="6857664" cy="7630969"/>
          </a:xfrm>
          <a:prstGeom prst="rect">
            <a:avLst/>
          </a:prstGeom>
        </p:spPr>
        <p:txBody>
          <a:bodyPr/>
          <a:lstStyle/>
          <a:p>
            <a:pPr lvl="6" marL="0" indent="711200">
              <a:lnSpc>
                <a:spcPct val="150000"/>
              </a:lnSpc>
              <a:spcBef>
                <a:spcPts val="0"/>
              </a:spcBef>
              <a:buSzTx/>
              <a:buNone/>
              <a:defRPr sz="2000"/>
            </a:pPr>
          </a:p>
        </p:txBody>
      </p:sp>
      <p:pic>
        <p:nvPicPr>
          <p:cNvPr id="155" name="IMG_8939.jpg" descr="IMG_8939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53256" y="1263650"/>
            <a:ext cx="5257801" cy="72263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risberegning :…"/>
          <p:cNvSpPr txBox="1"/>
          <p:nvPr>
            <p:ph type="subTitle" idx="1"/>
          </p:nvPr>
        </p:nvSpPr>
        <p:spPr>
          <a:xfrm>
            <a:off x="5405173" y="1311506"/>
            <a:ext cx="6857664" cy="7630969"/>
          </a:xfrm>
          <a:prstGeom prst="rect">
            <a:avLst/>
          </a:prstGeom>
        </p:spPr>
        <p:txBody>
          <a:bodyPr/>
          <a:lstStyle/>
          <a:p>
            <a:pPr defTabSz="531622">
              <a:defRPr sz="3367"/>
            </a:pPr>
            <a:r>
              <a:t>Prisberegning : </a:t>
            </a:r>
          </a:p>
          <a:p>
            <a:pPr defTabSz="531622">
              <a:lnSpc>
                <a:spcPct val="150000"/>
              </a:lnSpc>
              <a:defRPr sz="3367"/>
            </a:pPr>
          </a:p>
          <a:p>
            <a:pPr lvl="6" marL="0" indent="647192" defTabSz="531622">
              <a:lnSpc>
                <a:spcPct val="150000"/>
              </a:lnSpc>
              <a:spcBef>
                <a:spcPts val="0"/>
              </a:spcBef>
              <a:buSzTx/>
              <a:buNone/>
              <a:defRPr sz="1820"/>
            </a:pPr>
            <a:r>
              <a:t>Utsalg pris: 238,-</a:t>
            </a:r>
          </a:p>
          <a:p>
            <a:pPr lvl="6" marL="0" indent="647192" defTabSz="531622">
              <a:lnSpc>
                <a:spcPct val="150000"/>
              </a:lnSpc>
              <a:spcBef>
                <a:spcPts val="0"/>
              </a:spcBef>
              <a:buSzTx/>
              <a:buNone/>
              <a:defRPr sz="1820"/>
            </a:pPr>
            <a:r>
              <a:t>Mva til staten: 48,- </a:t>
            </a:r>
          </a:p>
          <a:p>
            <a:pPr lvl="6" marL="0" indent="647192" defTabSz="531622">
              <a:lnSpc>
                <a:spcPct val="150000"/>
              </a:lnSpc>
              <a:spcBef>
                <a:spcPts val="0"/>
              </a:spcBef>
              <a:buSzTx/>
              <a:buNone/>
              <a:defRPr sz="1820"/>
            </a:pPr>
            <a:r>
              <a:t>Netto: 190,-</a:t>
            </a:r>
          </a:p>
          <a:p>
            <a:pPr lvl="6" marL="0" indent="647192" defTabSz="531622">
              <a:lnSpc>
                <a:spcPct val="150000"/>
              </a:lnSpc>
              <a:spcBef>
                <a:spcPts val="0"/>
              </a:spcBef>
              <a:buSzTx/>
              <a:buNone/>
              <a:defRPr sz="1820"/>
            </a:pPr>
            <a:r>
              <a:t>Butikkens fortjeneste ved kalkyle 2,5 = 95,-</a:t>
            </a:r>
          </a:p>
          <a:p>
            <a:pPr lvl="6" marL="0" indent="647192" defTabSz="531622">
              <a:lnSpc>
                <a:spcPct val="150000"/>
              </a:lnSpc>
              <a:spcBef>
                <a:spcPts val="0"/>
              </a:spcBef>
              <a:buSzTx/>
              <a:buNone/>
              <a:defRPr sz="1820"/>
            </a:pPr>
            <a:r>
              <a:t>Danske forhandleren/produsenten: 70,- (anslag)</a:t>
            </a:r>
          </a:p>
          <a:p>
            <a:pPr lvl="6" marL="0" indent="647192" defTabSz="531622">
              <a:lnSpc>
                <a:spcPct val="150000"/>
              </a:lnSpc>
              <a:spcBef>
                <a:spcPts val="0"/>
              </a:spcBef>
              <a:buSzTx/>
              <a:buNone/>
              <a:defRPr sz="1820"/>
            </a:pPr>
            <a:r>
              <a:t>Embalasje: 5,- </a:t>
            </a:r>
          </a:p>
          <a:p>
            <a:pPr lvl="6" marL="0" indent="647192" defTabSz="531622">
              <a:lnSpc>
                <a:spcPct val="150000"/>
              </a:lnSpc>
              <a:spcBef>
                <a:spcPts val="0"/>
              </a:spcBef>
              <a:buSzTx/>
              <a:buNone/>
              <a:defRPr sz="1820"/>
            </a:pPr>
            <a:r>
              <a:t>Frakt pr enhet: 5,-  </a:t>
            </a:r>
          </a:p>
          <a:p>
            <a:pPr lvl="6" marL="0" indent="647192" defTabSz="531622">
              <a:lnSpc>
                <a:spcPct val="150000"/>
              </a:lnSpc>
              <a:spcBef>
                <a:spcPts val="0"/>
              </a:spcBef>
              <a:buSzTx/>
              <a:buNone/>
              <a:defRPr sz="1820"/>
            </a:pPr>
          </a:p>
          <a:p>
            <a:pPr lvl="6" marL="0" indent="647192" defTabSz="531622">
              <a:lnSpc>
                <a:spcPct val="150000"/>
              </a:lnSpc>
              <a:spcBef>
                <a:spcPts val="0"/>
              </a:spcBef>
              <a:buSzTx/>
              <a:buNone/>
              <a:defRPr sz="1820"/>
            </a:pPr>
            <a:r>
              <a:t>Da står det igjen 15,- kroner til produksjon. </a:t>
            </a:r>
          </a:p>
          <a:p>
            <a:pPr lvl="6" marL="0" indent="647192" defTabSz="531622">
              <a:lnSpc>
                <a:spcPct val="150000"/>
              </a:lnSpc>
              <a:spcBef>
                <a:spcPts val="0"/>
              </a:spcBef>
              <a:buSzTx/>
              <a:buNone/>
              <a:defRPr sz="1820"/>
            </a:pPr>
          </a:p>
          <a:p>
            <a:pPr lvl="6" marL="0" indent="647192" defTabSz="531622">
              <a:lnSpc>
                <a:spcPct val="150000"/>
              </a:lnSpc>
              <a:spcBef>
                <a:spcPts val="0"/>
              </a:spcBef>
              <a:buSzTx/>
              <a:buNone/>
              <a:defRPr sz="1820"/>
            </a:pPr>
          </a:p>
          <a:p>
            <a:pPr lvl="6" marL="0" indent="647192" defTabSz="531622">
              <a:lnSpc>
                <a:spcPct val="150000"/>
              </a:lnSpc>
              <a:spcBef>
                <a:spcPts val="0"/>
              </a:spcBef>
              <a:buSzTx/>
              <a:buNone/>
              <a:defRPr sz="1820"/>
            </a:pPr>
            <a:r>
              <a:t>Håndlaget???? </a:t>
            </a:r>
          </a:p>
          <a:p>
            <a:pPr lvl="6" marL="0" indent="647192" defTabSz="531622">
              <a:lnSpc>
                <a:spcPct val="150000"/>
              </a:lnSpc>
              <a:spcBef>
                <a:spcPts val="0"/>
              </a:spcBef>
              <a:buSzTx/>
              <a:buNone/>
              <a:defRPr sz="1820"/>
            </a:pPr>
            <a:r>
              <a:t>Ja! - i India </a:t>
            </a:r>
          </a:p>
          <a:p>
            <a:pPr lvl="6" marL="0" indent="647192" defTabSz="531622">
              <a:lnSpc>
                <a:spcPct val="150000"/>
              </a:lnSpc>
              <a:spcBef>
                <a:spcPts val="0"/>
              </a:spcBef>
              <a:buSzTx/>
              <a:buNone/>
              <a:defRPr sz="1820"/>
            </a:pPr>
          </a:p>
        </p:txBody>
      </p:sp>
      <p:pic>
        <p:nvPicPr>
          <p:cNvPr id="158" name="IMG_8939.jpg" descr="IMG_8939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53256" y="1263650"/>
            <a:ext cx="5257801" cy="72263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risberegning :…"/>
          <p:cNvSpPr txBox="1"/>
          <p:nvPr>
            <p:ph type="subTitle" idx="1"/>
          </p:nvPr>
        </p:nvSpPr>
        <p:spPr>
          <a:xfrm>
            <a:off x="5405173" y="1311506"/>
            <a:ext cx="6857664" cy="7630969"/>
          </a:xfrm>
          <a:prstGeom prst="rect">
            <a:avLst/>
          </a:prstGeom>
        </p:spPr>
        <p:txBody>
          <a:bodyPr/>
          <a:lstStyle/>
          <a:p>
            <a:pPr defTabSz="519937">
              <a:defRPr sz="3293"/>
            </a:pPr>
            <a:r>
              <a:t>Prisberegning : </a:t>
            </a:r>
          </a:p>
          <a:p>
            <a:pPr defTabSz="519937">
              <a:lnSpc>
                <a:spcPct val="150000"/>
              </a:lnSpc>
              <a:defRPr sz="3293"/>
            </a:pPr>
          </a:p>
          <a:p>
            <a:pPr lvl="6" marL="0" indent="632968" defTabSz="519937">
              <a:lnSpc>
                <a:spcPct val="150000"/>
              </a:lnSpc>
              <a:spcBef>
                <a:spcPts val="0"/>
              </a:spcBef>
              <a:buSzTx/>
              <a:buNone/>
              <a:defRPr sz="1779"/>
            </a:pPr>
            <a:r>
              <a:t>Utsalg pris: 238,-</a:t>
            </a:r>
          </a:p>
          <a:p>
            <a:pPr lvl="6" marL="0" indent="632968" defTabSz="519937">
              <a:lnSpc>
                <a:spcPct val="150000"/>
              </a:lnSpc>
              <a:spcBef>
                <a:spcPts val="0"/>
              </a:spcBef>
              <a:buSzTx/>
              <a:buNone/>
              <a:defRPr sz="1779"/>
            </a:pPr>
            <a:r>
              <a:t>Mva til staten: 48,- </a:t>
            </a:r>
          </a:p>
          <a:p>
            <a:pPr lvl="6" marL="0" indent="632968" defTabSz="519937">
              <a:lnSpc>
                <a:spcPct val="150000"/>
              </a:lnSpc>
              <a:spcBef>
                <a:spcPts val="0"/>
              </a:spcBef>
              <a:buSzTx/>
              <a:buNone/>
              <a:defRPr sz="1779"/>
            </a:pPr>
            <a:r>
              <a:t>Netto: 190,-</a:t>
            </a:r>
          </a:p>
          <a:p>
            <a:pPr lvl="6" marL="0" indent="632968" defTabSz="519937">
              <a:lnSpc>
                <a:spcPct val="150000"/>
              </a:lnSpc>
              <a:spcBef>
                <a:spcPts val="0"/>
              </a:spcBef>
              <a:buSzTx/>
              <a:buNone/>
              <a:defRPr sz="1779"/>
            </a:pPr>
            <a:r>
              <a:t>Butikkens fortjeneste ved kalkyle 2,5 = 95,-</a:t>
            </a:r>
          </a:p>
          <a:p>
            <a:pPr lvl="6" marL="0" indent="632968" defTabSz="519937">
              <a:lnSpc>
                <a:spcPct val="150000"/>
              </a:lnSpc>
              <a:spcBef>
                <a:spcPts val="0"/>
              </a:spcBef>
              <a:buSzTx/>
              <a:buNone/>
              <a:defRPr sz="1779"/>
            </a:pPr>
            <a:r>
              <a:t>Danske forhandleren/produsenten: 70,- (anslag)</a:t>
            </a:r>
          </a:p>
          <a:p>
            <a:pPr lvl="6" marL="0" indent="632968" defTabSz="519937">
              <a:lnSpc>
                <a:spcPct val="150000"/>
              </a:lnSpc>
              <a:spcBef>
                <a:spcPts val="0"/>
              </a:spcBef>
              <a:buSzTx/>
              <a:buNone/>
              <a:defRPr sz="1779"/>
            </a:pPr>
            <a:r>
              <a:t>Embalasje: 5,- </a:t>
            </a:r>
          </a:p>
          <a:p>
            <a:pPr lvl="6" marL="0" indent="632968" defTabSz="519937">
              <a:lnSpc>
                <a:spcPct val="150000"/>
              </a:lnSpc>
              <a:spcBef>
                <a:spcPts val="0"/>
              </a:spcBef>
              <a:buSzTx/>
              <a:buNone/>
              <a:defRPr sz="1779"/>
            </a:pPr>
            <a:r>
              <a:t>Frakt pr enhet: 5,-  </a:t>
            </a:r>
          </a:p>
          <a:p>
            <a:pPr lvl="6" marL="0" indent="632968" defTabSz="519937">
              <a:lnSpc>
                <a:spcPct val="150000"/>
              </a:lnSpc>
              <a:spcBef>
                <a:spcPts val="0"/>
              </a:spcBef>
              <a:buSzTx/>
              <a:buNone/>
              <a:defRPr sz="1779"/>
            </a:pPr>
          </a:p>
          <a:p>
            <a:pPr lvl="6" marL="0" indent="632968" defTabSz="519937">
              <a:lnSpc>
                <a:spcPct val="150000"/>
              </a:lnSpc>
              <a:spcBef>
                <a:spcPts val="0"/>
              </a:spcBef>
              <a:buSzTx/>
              <a:buNone/>
              <a:defRPr sz="1779"/>
            </a:pPr>
            <a:r>
              <a:t>Da står det igjen 15,- kroner til produksjon. </a:t>
            </a:r>
          </a:p>
          <a:p>
            <a:pPr lvl="6" marL="0" indent="632968" defTabSz="519937">
              <a:lnSpc>
                <a:spcPct val="150000"/>
              </a:lnSpc>
              <a:spcBef>
                <a:spcPts val="0"/>
              </a:spcBef>
              <a:buSzTx/>
              <a:buNone/>
              <a:defRPr sz="1779"/>
            </a:pPr>
          </a:p>
          <a:p>
            <a:pPr lvl="6" marL="0" indent="632968" defTabSz="519937">
              <a:lnSpc>
                <a:spcPct val="150000"/>
              </a:lnSpc>
              <a:spcBef>
                <a:spcPts val="0"/>
              </a:spcBef>
              <a:buSzTx/>
              <a:buNone/>
              <a:defRPr sz="1779"/>
            </a:pPr>
          </a:p>
          <a:p>
            <a:pPr lvl="6" marL="0" indent="632968" defTabSz="519937">
              <a:lnSpc>
                <a:spcPct val="150000"/>
              </a:lnSpc>
              <a:spcBef>
                <a:spcPts val="0"/>
              </a:spcBef>
              <a:buSzTx/>
              <a:buNone/>
              <a:defRPr sz="1779"/>
            </a:pPr>
            <a:r>
              <a:t>Håndlaget???? </a:t>
            </a:r>
          </a:p>
          <a:p>
            <a:pPr lvl="6" marL="0" indent="632968" defTabSz="519937">
              <a:lnSpc>
                <a:spcPct val="150000"/>
              </a:lnSpc>
              <a:spcBef>
                <a:spcPts val="0"/>
              </a:spcBef>
              <a:buSzTx/>
              <a:buNone/>
              <a:defRPr sz="1779"/>
            </a:pPr>
            <a:r>
              <a:t>Ja! - i India.</a:t>
            </a:r>
          </a:p>
          <a:p>
            <a:pPr lvl="6" marL="0" indent="632968" defTabSz="519937">
              <a:lnSpc>
                <a:spcPct val="150000"/>
              </a:lnSpc>
              <a:spcBef>
                <a:spcPts val="0"/>
              </a:spcBef>
              <a:buSzTx/>
              <a:buNone/>
              <a:defRPr sz="1779"/>
            </a:pPr>
          </a:p>
          <a:p>
            <a:pPr lvl="6" marL="0" indent="632968" defTabSz="519937">
              <a:lnSpc>
                <a:spcPct val="150000"/>
              </a:lnSpc>
              <a:spcBef>
                <a:spcPts val="0"/>
              </a:spcBef>
              <a:buSzTx/>
              <a:buNone/>
              <a:defRPr sz="1779"/>
            </a:pPr>
            <a:r>
              <a:rPr b="1" sz="2046">
                <a:solidFill>
                  <a:srgbClr val="C82506"/>
                </a:solidFill>
              </a:rPr>
              <a:t>Vil jeg ha et håndlaget produkt til den prisen?</a:t>
            </a:r>
            <a:r>
              <a:rPr b="1">
                <a:solidFill>
                  <a:srgbClr val="C82506"/>
                </a:solidFill>
              </a:rPr>
              <a:t> </a:t>
            </a:r>
          </a:p>
        </p:txBody>
      </p:sp>
      <p:pic>
        <p:nvPicPr>
          <p:cNvPr id="161" name="IMG_8939.jpg" descr="IMG_8939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53256" y="1263650"/>
            <a:ext cx="5257801" cy="72263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000" u="none" kumimoji="0" normalizeH="0">
            <a:ln>
              <a:noFill/>
            </a:ln>
            <a:solidFill>
              <a:srgbClr val="010101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000" u="none" kumimoji="0" normalizeH="0">
            <a:ln>
              <a:noFill/>
            </a:ln>
            <a:solidFill>
              <a:srgbClr val="010101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