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Titteltekst</a:t>
            </a:r>
          </a:p>
        </p:txBody>
      </p:sp>
      <p:sp>
        <p:nvSpPr>
          <p:cNvPr id="12" name="Brødtekst nivå én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Johnny Appleseed</a:t>
            </a:r>
          </a:p>
        </p:txBody>
      </p:sp>
      <p:sp>
        <p:nvSpPr>
          <p:cNvPr id="94" name="«Skriv et sitat her.»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«Skriv et sitat her.»</a:t>
            </a:r>
          </a:p>
        </p:txBody>
      </p:sp>
      <p:sp>
        <p:nvSpPr>
          <p:cNvPr id="95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telteks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Titteltekst</a:t>
            </a:r>
          </a:p>
        </p:txBody>
      </p:sp>
      <p:sp>
        <p:nvSpPr>
          <p:cNvPr id="22" name="Brødtekst nivå én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3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telteks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Titteltekst</a:t>
            </a:r>
          </a:p>
        </p:txBody>
      </p:sp>
      <p:sp>
        <p:nvSpPr>
          <p:cNvPr id="40" name="Brødtekst nivå én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49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57" name="Brødtekst nivå 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67" name="Brødtekst nivå én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/>
          <p:nvPr>
            <p:ph type="sldNum" sz="quarter" idx="2"/>
          </p:nvPr>
        </p:nvSpPr>
        <p:spPr>
          <a:xfrm>
            <a:off x="6385373" y="9296400"/>
            <a:ext cx="22728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Bild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ild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Titteltekst</a:t>
            </a:r>
          </a:p>
        </p:txBody>
      </p:sp>
      <p:sp>
        <p:nvSpPr>
          <p:cNvPr id="3" name="Brødtekst nivå én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Relationship Id="rId11" Type="http://schemas.openxmlformats.org/officeDocument/2006/relationships/image" Target="../media/image1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øfte håndverket"/>
          <p:cNvSpPr txBox="1"/>
          <p:nvPr>
            <p:ph type="ctrTitle"/>
          </p:nvPr>
        </p:nvSpPr>
        <p:spPr>
          <a:xfrm>
            <a:off x="1270000" y="999066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Løfte håndverket </a:t>
            </a:r>
          </a:p>
        </p:txBody>
      </p:sp>
      <p:sp>
        <p:nvSpPr>
          <p:cNvPr id="120" name="- betraktninger og erfaringer"/>
          <p:cNvSpPr txBox="1"/>
          <p:nvPr>
            <p:ph type="subTitle" sz="quarter" idx="1"/>
          </p:nvPr>
        </p:nvSpPr>
        <p:spPr>
          <a:xfrm>
            <a:off x="1270000" y="431165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- betraktninger og erfaringer</a:t>
            </a:r>
          </a:p>
        </p:txBody>
      </p:sp>
      <p:sp>
        <p:nvSpPr>
          <p:cNvPr id="121" name="Gry Grindbakken…"/>
          <p:cNvSpPr txBox="1"/>
          <p:nvPr/>
        </p:nvSpPr>
        <p:spPr>
          <a:xfrm>
            <a:off x="1270000" y="58293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79044">
              <a:defRPr b="0" sz="3772"/>
            </a:pPr>
            <a:r>
              <a:t>Gry Grindbakken </a:t>
            </a:r>
          </a:p>
          <a:p>
            <a:pPr defTabSz="479044">
              <a:defRPr b="0" sz="3034"/>
            </a:pPr>
            <a:r>
              <a:t>Filigransølvsmedmester </a:t>
            </a:r>
          </a:p>
        </p:txBody>
      </p:sp>
      <p:sp>
        <p:nvSpPr>
          <p:cNvPr id="122" name="4.nov. 2020 på nett"/>
          <p:cNvSpPr txBox="1"/>
          <p:nvPr/>
        </p:nvSpPr>
        <p:spPr>
          <a:xfrm>
            <a:off x="1270000" y="9038166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2000"/>
            </a:lvl1pPr>
          </a:lstStyle>
          <a:p>
            <a:pPr/>
            <a:r>
              <a:t>4.nov. 2020 på nett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haug med slangesølje halsring og mansjetter.jpg" descr="haug med slangesølje halsring og mansjet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812" y="-3727664"/>
            <a:ext cx="9925176" cy="14886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akantus øre liten.jpg" descr="akantus øre lit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1164" y="4870572"/>
            <a:ext cx="14347128" cy="526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11 akantus nal.jpg" descr="11 akantus n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9047" y="292874"/>
            <a:ext cx="9511641" cy="460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akantus stort kjede.jpg" descr="akantus stort kjed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03257" y="-44041"/>
            <a:ext cx="6303509" cy="499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IMG_8592.jpg" descr="IMG_85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266" y="-1"/>
            <a:ext cx="73152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8593.jpg" descr="IMG_859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2940" y="0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IMG_8596.jpg" descr="IMG_85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338" y="-1996303"/>
            <a:ext cx="10309655" cy="13746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10hender i arbeid .jpg" descr="10hender i arbeid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5997" y="-16921"/>
            <a:ext cx="19249129" cy="9787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bolesølje m blomst nett.jpg" descr="bolesølje m blomst net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418" y="-4245289"/>
            <a:ext cx="13107636" cy="18612697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#reallyreallyhandmade"/>
          <p:cNvSpPr txBox="1"/>
          <p:nvPr/>
        </p:nvSpPr>
        <p:spPr>
          <a:xfrm>
            <a:off x="767440" y="2922634"/>
            <a:ext cx="11469920" cy="1304030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0" sz="8000">
                <a:solidFill>
                  <a:srgbClr val="010101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#reallyreallyhandmade </a:t>
            </a:r>
          </a:p>
        </p:txBody>
      </p:sp>
      <p:sp>
        <p:nvSpPr>
          <p:cNvPr id="190" name="639664"/>
          <p:cNvSpPr txBox="1"/>
          <p:nvPr/>
        </p:nvSpPr>
        <p:spPr>
          <a:xfrm>
            <a:off x="7807674" y="5179483"/>
            <a:ext cx="70760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639664</a:t>
            </a:r>
          </a:p>
        </p:txBody>
      </p:sp>
      <p:sp>
        <p:nvSpPr>
          <p:cNvPr id="191" name="in Telemark - faktisk!!!"/>
          <p:cNvSpPr txBox="1"/>
          <p:nvPr/>
        </p:nvSpPr>
        <p:spPr>
          <a:xfrm>
            <a:off x="3890010" y="4706477"/>
            <a:ext cx="5224781" cy="709165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  <a:alpha val="800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000">
                <a:solidFill>
                  <a:srgbClr val="010101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in Telemark - faktisk!!!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vem er jeg:…"/>
          <p:cNvSpPr txBox="1"/>
          <p:nvPr>
            <p:ph type="subTitle" sz="half" idx="1"/>
          </p:nvPr>
        </p:nvSpPr>
        <p:spPr>
          <a:xfrm>
            <a:off x="329869" y="530390"/>
            <a:ext cx="6155069" cy="5768116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t>Hvem er jeg: </a:t>
            </a:r>
          </a:p>
          <a:p>
            <a:pPr>
              <a:lnSpc>
                <a:spcPct val="150000"/>
              </a:lnSpc>
              <a:defRPr sz="3000"/>
            </a:pPr>
          </a:p>
          <a:p>
            <a:pPr algn="l">
              <a:lnSpc>
                <a:spcPct val="150000"/>
              </a:lnSpc>
              <a:defRPr sz="2000"/>
            </a:pPr>
            <a:r>
              <a:t>- Gry Grindbakken, Bamble i Telemark</a:t>
            </a:r>
          </a:p>
          <a:p>
            <a:pPr algn="l">
              <a:lnSpc>
                <a:spcPct val="150000"/>
              </a:lnSpc>
              <a:defRPr sz="2000"/>
            </a:pPr>
            <a:r>
              <a:t>- svennebrev og mesterbrev i filigransølvsmedfaget </a:t>
            </a:r>
          </a:p>
          <a:p>
            <a:pPr algn="l">
              <a:lnSpc>
                <a:spcPct val="150000"/>
              </a:lnSpc>
              <a:defRPr sz="2000"/>
            </a:pPr>
            <a:r>
              <a:t>- tidligere stipendiat hos Norsk Håndverksinstitutt</a:t>
            </a:r>
          </a:p>
          <a:p>
            <a:pPr algn="l">
              <a:lnSpc>
                <a:spcPct val="150000"/>
              </a:lnSpc>
              <a:defRPr sz="2000"/>
            </a:pPr>
            <a:r>
              <a:t>- godkjent lærebedrift</a:t>
            </a:r>
          </a:p>
          <a:p>
            <a:pPr algn="l">
              <a:lnSpc>
                <a:spcPct val="150000"/>
              </a:lnSpc>
              <a:defRPr sz="2000"/>
            </a:pPr>
            <a:r>
              <a:t>- medlem i Norske Husflidhåndverkere </a:t>
            </a:r>
          </a:p>
          <a:p>
            <a:pPr algn="l">
              <a:lnSpc>
                <a:spcPct val="150000"/>
              </a:lnSpc>
              <a:defRPr sz="2000"/>
            </a:pPr>
            <a:r>
              <a:t>- medlem i Norske Kusthåndverkere </a:t>
            </a:r>
          </a:p>
          <a:p>
            <a:pPr algn="l">
              <a:lnSpc>
                <a:spcPct val="150000"/>
              </a:lnSpc>
              <a:defRPr sz="2000"/>
            </a:pPr>
            <a:r>
              <a:t>- eier og driver Galleri Grindbakken as på Stathelle </a:t>
            </a:r>
          </a:p>
          <a:p>
            <a:pPr algn="l">
              <a:lnSpc>
                <a:spcPct val="150000"/>
              </a:lnSpc>
              <a:defRPr sz="3000"/>
            </a:pPr>
            <a:endParaRPr sz="2000"/>
          </a:p>
          <a:p>
            <a:pPr algn="l">
              <a:lnSpc>
                <a:spcPct val="150000"/>
              </a:lnSpc>
              <a:defRPr sz="3000"/>
            </a:pPr>
            <a:endParaRPr sz="2000"/>
          </a:p>
        </p:txBody>
      </p:sp>
      <p:pic>
        <p:nvPicPr>
          <p:cNvPr id="125" name="Gry Grindbakken - Photoshoot 6. august 2019 - Foto-Haakon Sundbø - 75.jpg" descr="Gry Grindbakken - Photoshoot 6. august 2019 - Foto-Haakon Sundbø - 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5006" y="-1"/>
            <a:ext cx="650115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ryG_Symbol_orange_grå_underskrift.pdf" descr="GryG_Symbol_orange_grå_underskrif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5692" y="5304366"/>
            <a:ext cx="3233416" cy="40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alleriG_negativ_lysgrå_logo1908.ai" descr="GalleriG_negativ_lysgrå_logo1908.ai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5514" y="203882"/>
            <a:ext cx="2048439" cy="251216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ktangel"/>
          <p:cNvSpPr txBox="1"/>
          <p:nvPr/>
        </p:nvSpPr>
        <p:spPr>
          <a:xfrm>
            <a:off x="2509022" y="6812657"/>
            <a:ext cx="2398933" cy="2512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150000"/>
              </a:lnSpc>
              <a:defRPr b="0" sz="3000"/>
            </a:pPr>
            <a:endParaRPr sz="2000"/>
          </a:p>
        </p:txBody>
      </p:sp>
      <p:sp>
        <p:nvSpPr>
          <p:cNvPr id="129" name="&quot;Galleri Grindbakken er stedet…"/>
          <p:cNvSpPr txBox="1"/>
          <p:nvPr/>
        </p:nvSpPr>
        <p:spPr>
          <a:xfrm>
            <a:off x="761115" y="5935137"/>
            <a:ext cx="5077207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b="0" sz="26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"Galleri Grindbakken er stedet </a:t>
            </a:r>
          </a:p>
          <a:p>
            <a:pPr algn="l">
              <a:lnSpc>
                <a:spcPct val="150000"/>
              </a:lnSpc>
              <a:defRPr b="0" sz="26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for filigran, håndverk, kunst </a:t>
            </a:r>
          </a:p>
          <a:p>
            <a:pPr algn="l">
              <a:lnSpc>
                <a:spcPct val="150000"/>
              </a:lnSpc>
              <a:defRPr b="0" sz="26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og andre fine saker.»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rdsky.jpg" descr="ordsk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1" y="-227250"/>
            <a:ext cx="13004801" cy="919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" name="IMG_8942.jpg" descr="IMG_89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749" y="25399"/>
            <a:ext cx="7607301" cy="970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IMG_8135.jpg" descr="IMG_81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12" y="-4974712"/>
            <a:ext cx="13413643" cy="17884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tel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Brødteks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bilde 2 info.jpg" descr="bilde 2 inf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563" y="-108966"/>
            <a:ext cx="4953954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bilde tre info.jpg" descr="bilde tre inf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3315" y="-37707"/>
            <a:ext cx="4038026" cy="3230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ferdig male1.jpg" descr="ferdig male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0150" y="6522938"/>
            <a:ext cx="4846563" cy="3230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bilde til info1.jpg" descr="bilde til info1.jpg"/>
          <p:cNvPicPr>
            <a:picLocks noChangeAspect="1"/>
          </p:cNvPicPr>
          <p:nvPr/>
        </p:nvPicPr>
        <p:blipFill>
          <a:blip r:embed="rId5">
            <a:extLst/>
          </a:blip>
          <a:srcRect l="8070" t="122" r="4256" b="122"/>
          <a:stretch>
            <a:fillRect/>
          </a:stretch>
        </p:blipFill>
        <p:spPr>
          <a:xfrm>
            <a:off x="4823941" y="-73497"/>
            <a:ext cx="4353985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rosess alle deler.jpg" descr="prosess alle dele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3424" y="6305275"/>
            <a:ext cx="5499676" cy="3665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rosess bukking.jpg" descr="prosess bukking.jpg"/>
          <p:cNvPicPr>
            <a:picLocks noChangeAspect="1"/>
          </p:cNvPicPr>
          <p:nvPr/>
        </p:nvPicPr>
        <p:blipFill>
          <a:blip r:embed="rId7">
            <a:extLst/>
          </a:blip>
          <a:srcRect l="0" t="9988" r="0" b="0"/>
          <a:stretch>
            <a:fillRect/>
          </a:stretch>
        </p:blipFill>
        <p:spPr>
          <a:xfrm>
            <a:off x="8546718" y="3113128"/>
            <a:ext cx="5686148" cy="34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rosess innlegg 2.jpg" descr="prosess innlegg 2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60563" y="3167897"/>
            <a:ext cx="4953954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rosess innleggstråd .jpg" descr="prosess innleggstråd 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242377" y="-2434672"/>
            <a:ext cx="4354117" cy="290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rosess male før lodding.jpg" descr="prosess male før lodding.jpg"/>
          <p:cNvPicPr>
            <a:picLocks noChangeAspect="1"/>
          </p:cNvPicPr>
          <p:nvPr/>
        </p:nvPicPr>
        <p:blipFill>
          <a:blip r:embed="rId10">
            <a:extLst/>
          </a:blip>
          <a:srcRect l="11452" t="0" r="15069" b="0"/>
          <a:stretch>
            <a:fillRect/>
          </a:stretch>
        </p:blipFill>
        <p:spPr>
          <a:xfrm>
            <a:off x="4429196" y="2939273"/>
            <a:ext cx="4271822" cy="387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rosess male med fluss.jpg" descr="prosess male med fluss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25423" y="6461204"/>
            <a:ext cx="4953954" cy="330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rødtekst"/>
          <p:cNvSpPr txBox="1"/>
          <p:nvPr>
            <p:ph type="subTitle" idx="1"/>
          </p:nvPr>
        </p:nvSpPr>
        <p:spPr>
          <a:xfrm>
            <a:off x="5405173" y="1311506"/>
            <a:ext cx="6857664" cy="7630969"/>
          </a:xfrm>
          <a:prstGeom prst="rect">
            <a:avLst/>
          </a:prstGeom>
        </p:spPr>
        <p:txBody>
          <a:bodyPr/>
          <a:lstStyle/>
          <a:p>
            <a:pPr lvl="6" marL="0" indent="711200">
              <a:lnSpc>
                <a:spcPct val="150000"/>
              </a:lnSpc>
              <a:spcBef>
                <a:spcPts val="0"/>
              </a:spcBef>
              <a:buSzTx/>
              <a:buNone/>
              <a:defRPr sz="2000"/>
            </a:pPr>
          </a:p>
        </p:txBody>
      </p:sp>
      <p:pic>
        <p:nvPicPr>
          <p:cNvPr id="155" name="IMG_8939.jpg" descr="IMG_89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256" y="1263650"/>
            <a:ext cx="5257801" cy="722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risberegning :…"/>
          <p:cNvSpPr txBox="1"/>
          <p:nvPr>
            <p:ph type="subTitle" idx="1"/>
          </p:nvPr>
        </p:nvSpPr>
        <p:spPr>
          <a:xfrm>
            <a:off x="5405173" y="1311506"/>
            <a:ext cx="6857664" cy="7630969"/>
          </a:xfrm>
          <a:prstGeom prst="rect">
            <a:avLst/>
          </a:prstGeom>
        </p:spPr>
        <p:txBody>
          <a:bodyPr/>
          <a:lstStyle/>
          <a:p>
            <a:pPr defTabSz="531622">
              <a:defRPr sz="3367"/>
            </a:pPr>
            <a:r>
              <a:t>Prisberegning : </a:t>
            </a:r>
          </a:p>
          <a:p>
            <a:pPr defTabSz="531622">
              <a:lnSpc>
                <a:spcPct val="150000"/>
              </a:lnSpc>
              <a:defRPr sz="3367"/>
            </a:pP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Utsalg pris: 238,-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Mva til staten: 48,- 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Netto: 190,-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Butikkens fortjeneste ved kalkyle 2,5 = 95,-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Danske forhandleren/produsenten: 70,- (anslag)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Embalasje: 5,- 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Frakt pr enhet: 5,-  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Da står det igjen 15,- kroner til produksjon. 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Håndlaget???? 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  <a:r>
              <a:t>Ja! - i India </a:t>
            </a:r>
          </a:p>
          <a:p>
            <a:pPr lvl="6" marL="0" indent="647192" defTabSz="531622">
              <a:lnSpc>
                <a:spcPct val="150000"/>
              </a:lnSpc>
              <a:spcBef>
                <a:spcPts val="0"/>
              </a:spcBef>
              <a:buSzTx/>
              <a:buNone/>
              <a:defRPr sz="1820"/>
            </a:pPr>
          </a:p>
        </p:txBody>
      </p:sp>
      <p:pic>
        <p:nvPicPr>
          <p:cNvPr id="158" name="IMG_8939.jpg" descr="IMG_89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256" y="1263650"/>
            <a:ext cx="5257801" cy="722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risberegning :…"/>
          <p:cNvSpPr txBox="1"/>
          <p:nvPr>
            <p:ph type="subTitle" idx="1"/>
          </p:nvPr>
        </p:nvSpPr>
        <p:spPr>
          <a:xfrm>
            <a:off x="5405173" y="1311506"/>
            <a:ext cx="6857664" cy="7630969"/>
          </a:xfrm>
          <a:prstGeom prst="rect">
            <a:avLst/>
          </a:prstGeom>
        </p:spPr>
        <p:txBody>
          <a:bodyPr/>
          <a:lstStyle/>
          <a:p>
            <a:pPr defTabSz="519937">
              <a:defRPr sz="3293"/>
            </a:pPr>
            <a:r>
              <a:t>Prisberegning : </a:t>
            </a:r>
          </a:p>
          <a:p>
            <a:pPr defTabSz="519937">
              <a:lnSpc>
                <a:spcPct val="150000"/>
              </a:lnSpc>
              <a:defRPr sz="3293"/>
            </a:pP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Utsalg pris: 238,-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Mva til staten: 48,- 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Netto: 190,-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Butikkens fortjeneste ved kalkyle 2,5 = 95,-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Danske forhandleren/produsenten: 70,- (anslag)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Embalasje: 5,- 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Frakt pr enhet: 5,-  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Da står det igjen 15,- kroner til produksjon. 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Håndlaget???? 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t>Ja! - i India.</a:t>
            </a: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</a:p>
          <a:p>
            <a:pPr lvl="6" marL="0" indent="632968" defTabSz="519937">
              <a:lnSpc>
                <a:spcPct val="150000"/>
              </a:lnSpc>
              <a:spcBef>
                <a:spcPts val="0"/>
              </a:spcBef>
              <a:buSzTx/>
              <a:buNone/>
              <a:defRPr sz="1779"/>
            </a:pPr>
            <a:r>
              <a:rPr b="1" sz="2046">
                <a:solidFill>
                  <a:srgbClr val="C82506"/>
                </a:solidFill>
              </a:rPr>
              <a:t>Vil jeg ha et håndlaget produkt til den prisen?</a:t>
            </a:r>
            <a:r>
              <a:rPr b="1">
                <a:solidFill>
                  <a:srgbClr val="C82506"/>
                </a:solidFill>
              </a:rPr>
              <a:t> </a:t>
            </a:r>
          </a:p>
        </p:txBody>
      </p:sp>
      <p:pic>
        <p:nvPicPr>
          <p:cNvPr id="161" name="IMG_8939.jpg" descr="IMG_89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256" y="1263650"/>
            <a:ext cx="5257801" cy="722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10101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10101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