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sldIdLst>
    <p:sldId id="256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DE6C8-AB1D-4204-BC9C-3366B0BF0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8426" y="889820"/>
            <a:ext cx="9989574" cy="3598606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7B9009-EE50-4EE5-B6EB-CD6EC83D3F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8426" y="4488426"/>
            <a:ext cx="6991776" cy="130277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C8667E-058A-436F-B8EA-5B3A99D43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80305-1AD7-482D-BFFD-6CDB83AB3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762A1-52E9-402D-B65E-DF193E44C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191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A362AC-B59F-4AC7-B279-57DDD5336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22096"/>
            <a:ext cx="10691265" cy="13710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042DB-75BD-4EC1-B6D9-8A72EF940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0635" y="2293126"/>
            <a:ext cx="10691265" cy="3636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D1378-7C96-4079-B44C-3D86B465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9448" y="6356350"/>
            <a:ext cx="25925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fld id="{2F3E8B1C-86EF-43CF-8304-249481088644}" type="datetimeFigureOut">
              <a:rPr lang="en-US" smtClean="0"/>
              <a:pPr/>
              <a:t>11/12/2020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5383" y="6356350"/>
            <a:ext cx="4539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C3DB2ADC-AF19-4574-8C10-79B5B04FCA27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4F9B95-9045-48D2-B9F3-2927E98F54AA}"/>
              </a:ext>
            </a:extLst>
          </p:cNvPr>
          <p:cNvCxnSpPr>
            <a:cxnSpLocks/>
          </p:cNvCxnSpPr>
          <p:nvPr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85AA86F-6A4D-4BCB-A045-D992CDC2959B}"/>
              </a:ext>
            </a:extLst>
          </p:cNvPr>
          <p:cNvCxnSpPr>
            <a:cxnSpLocks/>
          </p:cNvCxnSpPr>
          <p:nvPr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7236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cap="all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0" name="Rectangle 79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A5D67320-FCFD-4931-AAF7-C6C853329C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5599735E-3F0B-4671-992C-98ED1A3944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908652"/>
            <a:ext cx="3620882" cy="1021748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3700" dirty="0">
                <a:solidFill>
                  <a:schemeClr val="bg1"/>
                </a:solidFill>
              </a:rPr>
              <a:t>One </a:t>
            </a:r>
            <a:r>
              <a:rPr lang="en-US" sz="3700" dirty="0" err="1">
                <a:solidFill>
                  <a:schemeClr val="bg1"/>
                </a:solidFill>
              </a:rPr>
              <a:t>enerud</a:t>
            </a:r>
            <a:br>
              <a:rPr lang="en-US" sz="3700" dirty="0">
                <a:solidFill>
                  <a:schemeClr val="bg1"/>
                </a:solidFill>
              </a:rPr>
            </a:br>
            <a:endParaRPr lang="en-US" sz="3700" dirty="0">
              <a:solidFill>
                <a:schemeClr val="bg1"/>
              </a:solidFill>
            </a:endParaRPr>
          </a:p>
        </p:txBody>
      </p:sp>
      <p:sp>
        <p:nvSpPr>
          <p:cNvPr id="4" name="Undertittel 3">
            <a:extLst>
              <a:ext uri="{FF2B5EF4-FFF2-40B4-BE49-F238E27FC236}">
                <a16:creationId xmlns:a16="http://schemas.microsoft.com/office/drawing/2014/main" id="{4CD74C00-B0B1-488E-8A08-B96859A920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0100" y="1498030"/>
            <a:ext cx="3841192" cy="3310276"/>
          </a:xfrm>
        </p:spPr>
        <p:txBody>
          <a:bodyPr anchor="b">
            <a:normAutofit/>
          </a:bodyPr>
          <a:lstStyle/>
          <a:p>
            <a:pPr>
              <a:lnSpc>
                <a:spcPct val="110000"/>
              </a:lnSpc>
            </a:pPr>
            <a:r>
              <a:rPr lang="nb-NO" sz="1400" dirty="0">
                <a:solidFill>
                  <a:schemeClr val="bg1"/>
                </a:solidFill>
              </a:rPr>
              <a:t>Formidlingskonsulent/potet</a:t>
            </a:r>
          </a:p>
          <a:p>
            <a:pPr>
              <a:lnSpc>
                <a:spcPct val="110000"/>
              </a:lnSpc>
            </a:pPr>
            <a:r>
              <a:rPr lang="nb-NO" sz="1400" dirty="0">
                <a:solidFill>
                  <a:schemeClr val="bg1"/>
                </a:solidFill>
              </a:rPr>
              <a:t>Ansvar for butikk, booking, sommersesong, skoleopplegg +++</a:t>
            </a:r>
          </a:p>
          <a:p>
            <a:pPr>
              <a:lnSpc>
                <a:spcPct val="110000"/>
              </a:lnSpc>
            </a:pPr>
            <a:endParaRPr lang="nb-NO" sz="1400" dirty="0">
              <a:solidFill>
                <a:schemeClr val="bg1"/>
              </a:solidFill>
            </a:endParaRPr>
          </a:p>
          <a:p>
            <a:pPr>
              <a:lnSpc>
                <a:spcPct val="110000"/>
              </a:lnSpc>
            </a:pPr>
            <a:r>
              <a:rPr lang="nb-NO" sz="1400" dirty="0">
                <a:solidFill>
                  <a:schemeClr val="bg1"/>
                </a:solidFill>
              </a:rPr>
              <a:t>10 års erfaring fra Eidsvoll1814</a:t>
            </a:r>
          </a:p>
          <a:p>
            <a:pPr>
              <a:lnSpc>
                <a:spcPct val="110000"/>
              </a:lnSpc>
            </a:pPr>
            <a:r>
              <a:rPr lang="nb-NO" sz="1400" dirty="0" err="1">
                <a:solidFill>
                  <a:schemeClr val="bg1"/>
                </a:solidFill>
              </a:rPr>
              <a:t>Bachlor</a:t>
            </a:r>
            <a:r>
              <a:rPr lang="nb-NO" sz="1400" dirty="0">
                <a:solidFill>
                  <a:schemeClr val="bg1"/>
                </a:solidFill>
              </a:rPr>
              <a:t> i bygdeutvikling og nyskapning</a:t>
            </a:r>
          </a:p>
          <a:p>
            <a:pPr>
              <a:lnSpc>
                <a:spcPct val="110000"/>
              </a:lnSpc>
            </a:pPr>
            <a:r>
              <a:rPr lang="nb-NO" sz="1400" dirty="0">
                <a:solidFill>
                  <a:schemeClr val="bg1"/>
                </a:solidFill>
              </a:rPr>
              <a:t>Levende opptatt av godt håndverk og formidling</a:t>
            </a:r>
          </a:p>
          <a:p>
            <a:pPr>
              <a:lnSpc>
                <a:spcPct val="110000"/>
              </a:lnSpc>
            </a:pPr>
            <a:r>
              <a:rPr lang="nb-NO" sz="1400" dirty="0">
                <a:solidFill>
                  <a:schemeClr val="bg1"/>
                </a:solidFill>
              </a:rPr>
              <a:t>Arbeidet ved Valdresmusea i 3 år</a:t>
            </a:r>
          </a:p>
          <a:p>
            <a:pPr>
              <a:lnSpc>
                <a:spcPct val="110000"/>
              </a:lnSpc>
            </a:pPr>
            <a:endParaRPr lang="nb-NO" sz="1100" dirty="0">
              <a:solidFill>
                <a:schemeClr val="bg1"/>
              </a:solidFill>
            </a:endParaRPr>
          </a:p>
        </p:txBody>
      </p: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Bilde 8">
            <a:extLst>
              <a:ext uri="{FF2B5EF4-FFF2-40B4-BE49-F238E27FC236}">
                <a16:creationId xmlns:a16="http://schemas.microsoft.com/office/drawing/2014/main" id="{A0B3D8AA-BEE4-43B4-AE27-0DC25DE60A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972" r="10821" b="-1"/>
          <a:stretch/>
        </p:blipFill>
        <p:spPr>
          <a:xfrm>
            <a:off x="4876158" y="10"/>
            <a:ext cx="7315841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717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70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2" name="Rectangle 72">
            <a:extLst>
              <a:ext uri="{FF2B5EF4-FFF2-40B4-BE49-F238E27FC236}">
                <a16:creationId xmlns:a16="http://schemas.microsoft.com/office/drawing/2014/main" id="{A5D67320-FCFD-4931-AAF7-C6C853329C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5599735E-3F0B-4671-992C-98ED1A3944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908651"/>
            <a:ext cx="3620882" cy="364034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700">
                <a:solidFill>
                  <a:schemeClr val="bg1"/>
                </a:solidFill>
              </a:rPr>
              <a:t>Valdresmusea As</a:t>
            </a:r>
          </a:p>
        </p:txBody>
      </p:sp>
      <p:sp>
        <p:nvSpPr>
          <p:cNvPr id="4" name="Undertittel 3">
            <a:extLst>
              <a:ext uri="{FF2B5EF4-FFF2-40B4-BE49-F238E27FC236}">
                <a16:creationId xmlns:a16="http://schemas.microsoft.com/office/drawing/2014/main" id="{4CD74C00-B0B1-488E-8A08-B96859A920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5800" y="2254366"/>
            <a:ext cx="3380437" cy="4166982"/>
          </a:xfrm>
        </p:spPr>
        <p:txBody>
          <a:bodyPr anchor="b">
            <a:normAutofit fontScale="47500" lnSpcReduction="20000"/>
          </a:bodyPr>
          <a:lstStyle/>
          <a:p>
            <a:pPr fontAlgn="base"/>
            <a:r>
              <a:rPr lang="nn-NO" sz="3000" b="1" dirty="0">
                <a:solidFill>
                  <a:schemeClr val="bg1"/>
                </a:solidFill>
              </a:rPr>
              <a:t>Valdresmusea skal legge til rette for møte mellom generasjonar og opptre ansvarleg, relevant, modig og inkluderande. Valdresmusea skal:</a:t>
            </a:r>
          </a:p>
          <a:p>
            <a:pPr fontAlgn="base"/>
            <a:r>
              <a:rPr lang="nn-NO" sz="3000" dirty="0">
                <a:solidFill>
                  <a:schemeClr val="bg1"/>
                </a:solidFill>
              </a:rPr>
              <a:t>-legge til rette for vern og vidareføring av materiell og immateriell kulturarv</a:t>
            </a:r>
            <a:br>
              <a:rPr lang="nn-NO" sz="3000" dirty="0">
                <a:solidFill>
                  <a:schemeClr val="bg1"/>
                </a:solidFill>
              </a:rPr>
            </a:br>
            <a:br>
              <a:rPr lang="nn-NO" sz="3000" dirty="0">
                <a:solidFill>
                  <a:schemeClr val="bg1"/>
                </a:solidFill>
              </a:rPr>
            </a:br>
            <a:r>
              <a:rPr lang="nn-NO" sz="3000" dirty="0">
                <a:solidFill>
                  <a:schemeClr val="bg1"/>
                </a:solidFill>
              </a:rPr>
              <a:t>-produsere kunnskap og dele denne med enkeltmenneske og offentlegheita </a:t>
            </a:r>
          </a:p>
          <a:p>
            <a:pPr fontAlgn="base"/>
            <a:r>
              <a:rPr lang="nn-NO" sz="3000" dirty="0">
                <a:solidFill>
                  <a:schemeClr val="bg1"/>
                </a:solidFill>
              </a:rPr>
              <a:t>-fremje kritikk og refleksjon og ta samfunnsoppdraget på alvor </a:t>
            </a:r>
          </a:p>
          <a:p>
            <a:pPr fontAlgn="base"/>
            <a:r>
              <a:rPr lang="nn-NO" sz="3000" dirty="0">
                <a:solidFill>
                  <a:schemeClr val="bg1"/>
                </a:solidFill>
              </a:rPr>
              <a:t>-gjere livet rikare for både enkeltpersonar og samfunnet i samtida og framtida</a:t>
            </a:r>
            <a:br>
              <a:rPr lang="nn-NO" sz="3000" dirty="0">
                <a:solidFill>
                  <a:schemeClr val="bg1"/>
                </a:solidFill>
              </a:rPr>
            </a:br>
            <a:br>
              <a:rPr lang="nn-NO" sz="3000" dirty="0">
                <a:solidFill>
                  <a:schemeClr val="bg1"/>
                </a:solidFill>
              </a:rPr>
            </a:br>
            <a:r>
              <a:rPr lang="nn-NO" sz="3000" dirty="0">
                <a:solidFill>
                  <a:schemeClr val="bg1"/>
                </a:solidFill>
              </a:rPr>
              <a:t>-vere ein relevant samarbeidspart og utviklingsaktør</a:t>
            </a:r>
          </a:p>
          <a:p>
            <a:endParaRPr lang="nb-NO" sz="1800" dirty="0">
              <a:solidFill>
                <a:schemeClr val="bg1"/>
              </a:solidFill>
            </a:endParaRPr>
          </a:p>
        </p:txBody>
      </p:sp>
      <p:cxnSp>
        <p:nvCxnSpPr>
          <p:cNvPr id="1035" name="Straight Connector 74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 (Foto/Photo)">
            <a:extLst>
              <a:ext uri="{FF2B5EF4-FFF2-40B4-BE49-F238E27FC236}">
                <a16:creationId xmlns:a16="http://schemas.microsoft.com/office/drawing/2014/main" id="{B5BA14A9-BC93-4060-93B7-C907073094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8" r="26045" b="-1"/>
          <a:stretch/>
        </p:blipFill>
        <p:spPr bwMode="auto">
          <a:xfrm>
            <a:off x="4701576" y="0"/>
            <a:ext cx="7315841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3364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D2E2F6D9-F9F0-47A2-A074-0A6B79B647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65DF4B1-F551-4918-A8AC-57E79CC4F0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C87FFFF0-E760-4F34-B017-08D662385F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9504" y="871759"/>
            <a:ext cx="3903926" cy="246580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4000" kern="1200" cap="all" spc="30" baseline="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tilrettelegge</a:t>
            </a:r>
            <a:r>
              <a:rPr lang="en-US" sz="4000" kern="1200" cap="all" spc="30" baseline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for </a:t>
            </a:r>
            <a:r>
              <a:rPr lang="en-US" sz="4000" kern="1200" cap="all" spc="30" baseline="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salg</a:t>
            </a:r>
            <a:r>
              <a:rPr lang="en-US" sz="4000" kern="1200" cap="all" spc="30" baseline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av </a:t>
            </a:r>
            <a:r>
              <a:rPr lang="en-US" sz="4000" kern="1200" cap="all" spc="30" baseline="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håndverk</a:t>
            </a:r>
            <a:r>
              <a:rPr lang="en-US" sz="4000" kern="1200" cap="all" spc="30" baseline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6852115-DF63-4F5C-B8A2-DA616DEB72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5325" y="3200400"/>
            <a:ext cx="3762375" cy="3074669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en-US" sz="2400" dirty="0" err="1">
                <a:solidFill>
                  <a:schemeClr val="bg1"/>
                </a:solidFill>
              </a:rPr>
              <a:t>Pris</a:t>
            </a:r>
            <a:r>
              <a:rPr lang="en-US" sz="2400" dirty="0">
                <a:solidFill>
                  <a:schemeClr val="bg1"/>
                </a:solidFill>
              </a:rPr>
              <a:t>- </a:t>
            </a:r>
            <a:r>
              <a:rPr lang="en-US" sz="2400" dirty="0" err="1">
                <a:solidFill>
                  <a:schemeClr val="bg1"/>
                </a:solidFill>
              </a:rPr>
              <a:t>hvem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skal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tjene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på</a:t>
            </a:r>
            <a:r>
              <a:rPr lang="en-US" sz="2400" dirty="0">
                <a:solidFill>
                  <a:schemeClr val="bg1"/>
                </a:solidFill>
              </a:rPr>
              <a:t>   </a:t>
            </a:r>
            <a:r>
              <a:rPr lang="en-US" sz="2400" dirty="0" err="1">
                <a:solidFill>
                  <a:schemeClr val="bg1"/>
                </a:solidFill>
              </a:rPr>
              <a:t>varene</a:t>
            </a:r>
            <a:r>
              <a:rPr lang="en-US" sz="2400" dirty="0">
                <a:solidFill>
                  <a:schemeClr val="bg1"/>
                </a:solidFill>
              </a:rPr>
              <a:t>?</a:t>
            </a:r>
            <a:br>
              <a:rPr lang="en-US" sz="2400" dirty="0">
                <a:solidFill>
                  <a:schemeClr val="bg1"/>
                </a:solidFill>
              </a:rPr>
            </a:br>
            <a:endParaRPr lang="en-US" sz="2400" dirty="0">
              <a:solidFill>
                <a:schemeClr val="bg1"/>
              </a:solidFill>
            </a:endParaRPr>
          </a:p>
          <a:p>
            <a:pPr>
              <a:lnSpc>
                <a:spcPct val="110000"/>
              </a:lnSpc>
            </a:pPr>
            <a:r>
              <a:rPr lang="en-US" sz="2400" dirty="0" err="1">
                <a:solidFill>
                  <a:schemeClr val="bg1"/>
                </a:solidFill>
              </a:rPr>
              <a:t>Håndverksvarer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formidling</a:t>
            </a:r>
            <a:br>
              <a:rPr lang="en-US" sz="2400" dirty="0">
                <a:solidFill>
                  <a:schemeClr val="bg1"/>
                </a:solidFill>
              </a:rPr>
            </a:br>
            <a:r>
              <a:rPr lang="en-US" sz="2400" dirty="0" err="1">
                <a:solidFill>
                  <a:schemeClr val="bg1"/>
                </a:solidFill>
              </a:rPr>
              <a:t>Butikken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formidlingsarena</a:t>
            </a:r>
            <a:br>
              <a:rPr lang="en-US" sz="2400" dirty="0">
                <a:solidFill>
                  <a:schemeClr val="bg1"/>
                </a:solidFill>
              </a:rPr>
            </a:br>
            <a:endParaRPr lang="en-US" sz="2400" dirty="0">
              <a:solidFill>
                <a:schemeClr val="bg1"/>
              </a:solidFill>
            </a:endParaRPr>
          </a:p>
          <a:p>
            <a:pPr>
              <a:lnSpc>
                <a:spcPct val="110000"/>
              </a:lnSpc>
            </a:pPr>
            <a:r>
              <a:rPr lang="en-US" sz="2400" dirty="0" err="1">
                <a:solidFill>
                  <a:schemeClr val="bg1"/>
                </a:solidFill>
              </a:rPr>
              <a:t>Hva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vil</a:t>
            </a:r>
            <a:r>
              <a:rPr lang="en-US" sz="2400" dirty="0">
                <a:solidFill>
                  <a:schemeClr val="bg1"/>
                </a:solidFill>
              </a:rPr>
              <a:t> vi </a:t>
            </a:r>
            <a:r>
              <a:rPr lang="en-US" sz="2400" dirty="0" err="1">
                <a:solidFill>
                  <a:schemeClr val="bg1"/>
                </a:solidFill>
              </a:rPr>
              <a:t>formidle</a:t>
            </a:r>
            <a:r>
              <a:rPr lang="en-US" sz="2400" dirty="0">
                <a:solidFill>
                  <a:schemeClr val="bg1"/>
                </a:solidFill>
              </a:rPr>
              <a:t> – </a:t>
            </a:r>
            <a:r>
              <a:rPr lang="en-US" sz="2400" dirty="0" err="1">
                <a:solidFill>
                  <a:schemeClr val="bg1"/>
                </a:solidFill>
              </a:rPr>
              <a:t>Hvilke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satsningsområder</a:t>
            </a:r>
            <a:r>
              <a:rPr lang="en-US" sz="2400" dirty="0">
                <a:solidFill>
                  <a:schemeClr val="bg1"/>
                </a:solidFill>
              </a:rPr>
              <a:t> har vi</a:t>
            </a:r>
          </a:p>
          <a:p>
            <a:pPr indent="-22860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bg1"/>
              </a:solidFill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20EEADAF-D8D3-450B-A46D-DE8E54173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Bilde 4" descr="Et bilde som inneholder bord, kopp, innendørs, sitter&#10;&#10;Automatisk generert beskrivelse">
            <a:extLst>
              <a:ext uri="{FF2B5EF4-FFF2-40B4-BE49-F238E27FC236}">
                <a16:creationId xmlns:a16="http://schemas.microsoft.com/office/drawing/2014/main" id="{08830227-06E7-4176-A83A-402751CE68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84" r="35330" b="-2"/>
          <a:stretch/>
        </p:blipFill>
        <p:spPr>
          <a:xfrm>
            <a:off x="4876800" y="-1"/>
            <a:ext cx="3676649" cy="6858001"/>
          </a:xfrm>
          <a:prstGeom prst="rect">
            <a:avLst/>
          </a:prstGeom>
        </p:spPr>
      </p:pic>
      <p:pic>
        <p:nvPicPr>
          <p:cNvPr id="7" name="Bilde 6" descr="Et bilde som inneholder innendørs, bord, mat, dekket&#10;&#10;Automatisk generert beskrivelse">
            <a:extLst>
              <a:ext uri="{FF2B5EF4-FFF2-40B4-BE49-F238E27FC236}">
                <a16:creationId xmlns:a16="http://schemas.microsoft.com/office/drawing/2014/main" id="{FC7231D8-4E4C-45AA-9B7E-5CC7461E87A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98" b="8318"/>
          <a:stretch/>
        </p:blipFill>
        <p:spPr>
          <a:xfrm rot="16200000">
            <a:off x="6943724" y="1609725"/>
            <a:ext cx="6858001" cy="3638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152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5D67320-FCFD-4931-AAF7-C6C853329C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17811880-155D-4885-A89F-A887E4C697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6730" y="119047"/>
            <a:ext cx="3863340" cy="5225445"/>
          </a:xfrm>
        </p:spPr>
        <p:txBody>
          <a:bodyPr anchor="t">
            <a:normAutofit fontScale="90000"/>
          </a:bodyPr>
          <a:lstStyle/>
          <a:p>
            <a:r>
              <a:rPr lang="nb-NO" sz="4000" dirty="0">
                <a:solidFill>
                  <a:schemeClr val="bg1"/>
                </a:solidFill>
              </a:rPr>
              <a:t>Sølv er gull</a:t>
            </a:r>
            <a:br>
              <a:rPr lang="nb-NO" sz="4000" dirty="0">
                <a:solidFill>
                  <a:schemeClr val="bg1"/>
                </a:solidFill>
              </a:rPr>
            </a:br>
            <a:br>
              <a:rPr lang="nb-NO" sz="4000" dirty="0">
                <a:solidFill>
                  <a:schemeClr val="bg1"/>
                </a:solidFill>
              </a:rPr>
            </a:br>
            <a:r>
              <a:rPr lang="nb-NO" sz="4000" dirty="0">
                <a:solidFill>
                  <a:schemeClr val="bg1"/>
                </a:solidFill>
              </a:rPr>
              <a:t>De gode fortellingene</a:t>
            </a:r>
            <a:br>
              <a:rPr lang="nb-NO" sz="4000" dirty="0">
                <a:solidFill>
                  <a:schemeClr val="bg1"/>
                </a:solidFill>
              </a:rPr>
            </a:br>
            <a:br>
              <a:rPr lang="nb-NO" sz="4000" dirty="0">
                <a:solidFill>
                  <a:schemeClr val="bg1"/>
                </a:solidFill>
              </a:rPr>
            </a:br>
            <a:r>
              <a:rPr lang="nb-NO" sz="4000" dirty="0">
                <a:solidFill>
                  <a:schemeClr val="bg1"/>
                </a:solidFill>
              </a:rPr>
              <a:t>Hvordan finne produktene</a:t>
            </a:r>
            <a:br>
              <a:rPr lang="nb-NO" sz="4000" dirty="0">
                <a:solidFill>
                  <a:schemeClr val="bg1"/>
                </a:solidFill>
              </a:rPr>
            </a:br>
            <a:br>
              <a:rPr lang="nb-NO" sz="4000" dirty="0">
                <a:solidFill>
                  <a:schemeClr val="bg1"/>
                </a:solidFill>
              </a:rPr>
            </a:br>
            <a:r>
              <a:rPr lang="nb-NO" sz="4000" dirty="0">
                <a:solidFill>
                  <a:schemeClr val="bg1"/>
                </a:solidFill>
              </a:rPr>
              <a:t>Få håndverkerne i tale</a:t>
            </a:r>
            <a:br>
              <a:rPr lang="nb-NO" sz="4000" dirty="0">
                <a:solidFill>
                  <a:schemeClr val="bg1"/>
                </a:solidFill>
              </a:rPr>
            </a:br>
            <a:br>
              <a:rPr lang="nb-NO" sz="4000" dirty="0">
                <a:solidFill>
                  <a:schemeClr val="bg1"/>
                </a:solidFill>
              </a:rPr>
            </a:br>
            <a:endParaRPr lang="nb-NO" sz="4000" dirty="0">
              <a:solidFill>
                <a:schemeClr val="bg1"/>
              </a:solidFill>
            </a:endParaRP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F2DD6306-8CEA-412D-BB16-C928C979C2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H="1" flipV="1">
            <a:off x="4086371" y="5791197"/>
            <a:ext cx="45719" cy="158151"/>
          </a:xfrm>
        </p:spPr>
        <p:txBody>
          <a:bodyPr anchor="b">
            <a:normAutofit fontScale="25000" lnSpcReduction="20000"/>
          </a:bodyPr>
          <a:lstStyle/>
          <a:p>
            <a:endParaRPr lang="nb-NO" sz="1800" dirty="0">
              <a:solidFill>
                <a:schemeClr val="bg1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Bilde 4" descr="Et bilde som inneholder bord, sitter, mat, kake&#10;&#10;Automatisk generert beskrivelse">
            <a:extLst>
              <a:ext uri="{FF2B5EF4-FFF2-40B4-BE49-F238E27FC236}">
                <a16:creationId xmlns:a16="http://schemas.microsoft.com/office/drawing/2014/main" id="{0C8529F1-C626-47EC-A795-F9187F83339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5" r="7538" b="-1"/>
          <a:stretch/>
        </p:blipFill>
        <p:spPr>
          <a:xfrm>
            <a:off x="4876158" y="10"/>
            <a:ext cx="7315841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411163"/>
      </p:ext>
    </p:extLst>
  </p:cSld>
  <p:clrMapOvr>
    <a:masterClrMapping/>
  </p:clrMapOvr>
</p:sld>
</file>

<file path=ppt/theme/theme1.xml><?xml version="1.0" encoding="utf-8"?>
<a:theme xmlns:a="http://schemas.openxmlformats.org/drawingml/2006/main" name="ChronicleVTI">
  <a:themeElements>
    <a:clrScheme name="Chronicle">
      <a:dk1>
        <a:srgbClr val="000000"/>
      </a:dk1>
      <a:lt1>
        <a:srgbClr val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Univers Calisto">
      <a:majorFont>
        <a:latin typeface="Univers Condensed"/>
        <a:ea typeface=""/>
        <a:cs typeface=""/>
      </a:majorFont>
      <a:minorFont>
        <a:latin typeface="Calisto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hronicleVTI" id="{508E4D90-5116-4BF0-876B-3F422DD1F65F}" vid="{AA21DC3D-92A8-43A4-8358-ED428371CD5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1405</TotalTime>
  <Words>171</Words>
  <Application>Microsoft Office PowerPoint</Application>
  <PresentationFormat>Widescreen</PresentationFormat>
  <Paragraphs>18</Paragraphs>
  <Slides>4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4</vt:i4>
      </vt:variant>
    </vt:vector>
  </HeadingPairs>
  <TitlesOfParts>
    <vt:vector size="8" baseType="lpstr">
      <vt:lpstr>Arial</vt:lpstr>
      <vt:lpstr>Calisto MT</vt:lpstr>
      <vt:lpstr>Univers Condensed</vt:lpstr>
      <vt:lpstr>ChronicleVTI</vt:lpstr>
      <vt:lpstr>One enerud </vt:lpstr>
      <vt:lpstr>Valdresmusea As</vt:lpstr>
      <vt:lpstr>tilrettelegge for salg av håndverk </vt:lpstr>
      <vt:lpstr>Sølv er gull  De gode fortellingene  Hvordan finne produktene  Få håndverkerne i tale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One enerud</dc:title>
  <dc:creator>One Enerud</dc:creator>
  <cp:lastModifiedBy>Einar Stamnes</cp:lastModifiedBy>
  <cp:revision>7</cp:revision>
  <dcterms:created xsi:type="dcterms:W3CDTF">2020-10-29T13:53:51Z</dcterms:created>
  <dcterms:modified xsi:type="dcterms:W3CDTF">2020-11-12T10:09:51Z</dcterms:modified>
</cp:coreProperties>
</file>