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5" r:id="rId4"/>
    <p:sldId id="276" r:id="rId5"/>
    <p:sldId id="280" r:id="rId6"/>
    <p:sldId id="283" r:id="rId7"/>
    <p:sldId id="281" r:id="rId8"/>
    <p:sldId id="282" r:id="rId9"/>
    <p:sldId id="284" r:id="rId10"/>
    <p:sldId id="285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92E"/>
    <a:srgbClr val="63666D"/>
    <a:srgbClr val="DA291C"/>
    <a:srgbClr val="00A9E0"/>
    <a:srgbClr val="6BA539"/>
    <a:srgbClr val="171C8F"/>
    <a:srgbClr val="FF6A13"/>
    <a:srgbClr val="63666A"/>
    <a:srgbClr val="4C4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94660"/>
  </p:normalViewPr>
  <p:slideViewPr>
    <p:cSldViewPr snapToGrid="0" snapToObjects="1">
      <p:cViewPr>
        <p:scale>
          <a:sx n="82" d="100"/>
          <a:sy n="82" d="100"/>
        </p:scale>
        <p:origin x="65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234C5-6678-4FD3-A23F-99FFD8BD5729}" type="datetimeFigureOut">
              <a:rPr lang="nb-NO" smtClean="0"/>
              <a:t>04.11.2020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A3B74-C451-4C15-80ED-5CDB6E8AC78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89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0"/>
            <a:ext cx="942618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6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46176"/>
            <a:ext cx="7772400" cy="387798"/>
          </a:xfrm>
        </p:spPr>
        <p:txBody>
          <a:bodyPr anchor="b">
            <a:sp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5423911"/>
            <a:ext cx="7772400" cy="332399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Foredragsholder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999522"/>
            <a:ext cx="12013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244800" y="6688800"/>
            <a:ext cx="76932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1600" y="2289600"/>
            <a:ext cx="1237595" cy="5486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00" y="6354000"/>
            <a:ext cx="678410" cy="33120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 rot="19500000">
            <a:off x="-1155600" y="-75600"/>
            <a:ext cx="4906800" cy="6858000"/>
          </a:xfrm>
          <a:prstGeom prst="rect">
            <a:avLst/>
          </a:prstGeom>
          <a:blipFill dpi="0" rotWithShape="1">
            <a:blip r:embed="rId5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0"/>
            <a:ext cx="942618" cy="8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9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Sidetittel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Innholdstekst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9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nholdsside m. bakgrunn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9500000">
            <a:off x="-1155600" y="-75600"/>
            <a:ext cx="4906800" cy="6858000"/>
          </a:xfrm>
          <a:prstGeom prst="rect">
            <a:avLst/>
          </a:prstGeom>
          <a:blipFill dpi="0" rotWithShape="1">
            <a:blip r:embed="rId2">
              <a:alphaModFix amt="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Sidetittel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Innholdstekst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cxnSp>
        <p:nvCxnSpPr>
          <p:cNvPr id="5" name="Rett linje 5"/>
          <p:cNvCxnSpPr/>
          <p:nvPr userDrawn="1"/>
        </p:nvCxnSpPr>
        <p:spPr>
          <a:xfrm>
            <a:off x="244800" y="6688800"/>
            <a:ext cx="7692470" cy="7910"/>
          </a:xfrm>
          <a:prstGeom prst="line">
            <a:avLst/>
          </a:prstGeom>
          <a:ln w="3175">
            <a:solidFill>
              <a:srgbClr val="A61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30" y="6353290"/>
            <a:ext cx="678410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0730" y="1476494"/>
            <a:ext cx="3870000" cy="44203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Innholdstekst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7430" y="1476494"/>
            <a:ext cx="3870000" cy="442030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Innholdstekst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9124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730" y="776709"/>
            <a:ext cx="7886700" cy="3877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Sidetittel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30" y="1476494"/>
            <a:ext cx="7886700" cy="44203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 err="1"/>
              <a:t>Innholdstekst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cxnSp>
        <p:nvCxnSpPr>
          <p:cNvPr id="6" name="Rett linje 5"/>
          <p:cNvCxnSpPr/>
          <p:nvPr/>
        </p:nvCxnSpPr>
        <p:spPr>
          <a:xfrm>
            <a:off x="244800" y="6688800"/>
            <a:ext cx="7692470" cy="7910"/>
          </a:xfrm>
          <a:prstGeom prst="line">
            <a:avLst/>
          </a:prstGeom>
          <a:ln w="3175">
            <a:solidFill>
              <a:srgbClr val="A61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30" y="6353290"/>
            <a:ext cx="678410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5" r:id="rId4"/>
    <p:sldLayoutId id="2147483673" r:id="rId5"/>
    <p:sldLayoutId id="2147483674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rgbClr val="6366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6366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6366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6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366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50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C84C237-E14D-4504-8ECE-DCA9D9F6F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30" y="720670"/>
            <a:ext cx="7886700" cy="5176129"/>
          </a:xfrm>
        </p:spPr>
        <p:txBody>
          <a:bodyPr/>
          <a:lstStyle/>
          <a:p>
            <a:r>
              <a:rPr lang="nb-NO" sz="1600" b="1" dirty="0"/>
              <a:t>15.45 Erfaringer med </a:t>
            </a:r>
            <a:r>
              <a:rPr lang="nb-NO" sz="1600" b="1" dirty="0" err="1"/>
              <a:t>salgsskanaler</a:t>
            </a:r>
            <a:endParaRPr lang="nb-NO" sz="1600" b="1" dirty="0"/>
          </a:p>
          <a:p>
            <a:r>
              <a:rPr lang="nb-NO" sz="1600" dirty="0"/>
              <a:t>15.45 * </a:t>
            </a:r>
            <a:r>
              <a:rPr lang="nb-NO" sz="1600" i="1" dirty="0"/>
              <a:t>Erfaringene fra Birka og Rennebumartnan som salgskanaler </a:t>
            </a:r>
            <a:r>
              <a:rPr lang="nb-NO" sz="1600" dirty="0"/>
              <a:t>v/ Kenneth Teigen,</a:t>
            </a:r>
          </a:p>
          <a:p>
            <a:r>
              <a:rPr lang="nb-NO" sz="1600" dirty="0"/>
              <a:t>   daglig leder Rennebumartnan</a:t>
            </a:r>
          </a:p>
          <a:p>
            <a:r>
              <a:rPr lang="nb-NO" sz="1600" dirty="0"/>
              <a:t>16.00 * </a:t>
            </a:r>
            <a:r>
              <a:rPr lang="nb-NO" sz="1600" i="1" dirty="0"/>
              <a:t>Hva er vår strategi og hva ser vi etter når vi kjøper inn produkter </a:t>
            </a:r>
            <a:r>
              <a:rPr lang="nb-NO" sz="1600" dirty="0"/>
              <a:t>v/Per Willy Næsseth, Norsk Flid. Husfliden</a:t>
            </a:r>
          </a:p>
          <a:p>
            <a:r>
              <a:rPr lang="nb-NO" sz="1600" dirty="0"/>
              <a:t>16.15 * </a:t>
            </a:r>
            <a:r>
              <a:rPr lang="nb-NO" sz="1600" i="1" dirty="0"/>
              <a:t>Économusée-konseptet. Handverkarar i arbeid. Opplevelse, formidling og  salg av håndverk </a:t>
            </a:r>
            <a:r>
              <a:rPr lang="nb-NO" sz="1600" dirty="0"/>
              <a:t>v/Per Gunnar Hettervik, prosjektleder </a:t>
            </a:r>
          </a:p>
          <a:p>
            <a:r>
              <a:rPr lang="nb-NO" sz="1600" dirty="0"/>
              <a:t>16.30 * </a:t>
            </a:r>
            <a:r>
              <a:rPr lang="nb-NO" sz="1600" i="1" dirty="0"/>
              <a:t>Slik legger vi til rette for salg av håndverk på museum </a:t>
            </a:r>
            <a:r>
              <a:rPr lang="nb-NO" sz="1600" dirty="0"/>
              <a:t>v/ One Enerud, Valdresmusea</a:t>
            </a:r>
          </a:p>
          <a:p>
            <a:r>
              <a:rPr lang="nb-NO" sz="1600" dirty="0"/>
              <a:t>16.45 * </a:t>
            </a:r>
            <a:r>
              <a:rPr lang="nb-NO" sz="1600" i="1" dirty="0"/>
              <a:t>Netthandel og muligheter </a:t>
            </a:r>
            <a:r>
              <a:rPr lang="nb-NO" sz="1600" dirty="0"/>
              <a:t>v/Trine Wilhelmine Rønnevig, gullsmed og kremmer</a:t>
            </a:r>
          </a:p>
          <a:p>
            <a:r>
              <a:rPr lang="nb-NO" sz="1600" dirty="0"/>
              <a:t>17.00 Pause</a:t>
            </a:r>
          </a:p>
          <a:p>
            <a:r>
              <a:rPr lang="nb-NO" sz="1600" b="1" dirty="0"/>
              <a:t>17.15 Avsluttende diskusjon og ordet fritt</a:t>
            </a:r>
          </a:p>
          <a:p>
            <a:r>
              <a:rPr lang="nb-NO" sz="1600" dirty="0"/>
              <a:t>17.45</a:t>
            </a:r>
          </a:p>
          <a:p>
            <a:r>
              <a:rPr lang="nb-NO" sz="1600" i="1" dirty="0"/>
              <a:t>Oppsummering og konklusjon </a:t>
            </a:r>
            <a:r>
              <a:rPr lang="nb-NO" sz="1600" dirty="0"/>
              <a:t>v/ Eivind Falk</a:t>
            </a:r>
          </a:p>
          <a:p>
            <a:r>
              <a:rPr lang="nb-NO" sz="1600" b="1" dirty="0"/>
              <a:t>Ca. 18.00 Slutt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843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69009"/>
            <a:ext cx="7772400" cy="2678199"/>
          </a:xfrm>
        </p:spPr>
        <p:txBody>
          <a:bodyPr/>
          <a:lstStyle/>
          <a:p>
            <a:r>
              <a:rPr lang="nn-NO" dirty="0" err="1"/>
              <a:t>Tradisjonshåndverk</a:t>
            </a:r>
            <a:r>
              <a:rPr lang="nn-NO" dirty="0"/>
              <a:t>: </a:t>
            </a:r>
            <a:r>
              <a:rPr lang="nn-NO" dirty="0" err="1"/>
              <a:t>Marked</a:t>
            </a:r>
            <a:r>
              <a:rPr lang="nn-NO" dirty="0"/>
              <a:t> og merkevare</a:t>
            </a:r>
            <a:br>
              <a:rPr lang="nn-NO" dirty="0"/>
            </a:br>
            <a:r>
              <a:rPr lang="nn-NO" dirty="0"/>
              <a:t>LØFTE HÅNDVERKET</a:t>
            </a:r>
            <a:br>
              <a:rPr lang="nn-NO" dirty="0"/>
            </a:br>
            <a:br>
              <a:rPr lang="nn-NO" dirty="0"/>
            </a:br>
            <a:r>
              <a:rPr lang="nn-NO" dirty="0"/>
              <a:t>Løfte </a:t>
            </a:r>
            <a:r>
              <a:rPr lang="nn-NO" dirty="0" err="1"/>
              <a:t>håndverket</a:t>
            </a:r>
            <a:br>
              <a:rPr lang="nn-NO" dirty="0"/>
            </a:br>
            <a:r>
              <a:rPr lang="nn-NO" dirty="0"/>
              <a:t>Samling Nr.24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Eivind Falk og Einar Stamnes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/>
              <a:t>04.11.20</a:t>
            </a:r>
          </a:p>
        </p:txBody>
      </p:sp>
    </p:spTree>
    <p:extLst>
      <p:ext uri="{BB962C8B-B14F-4D97-AF65-F5344CB8AC3E}">
        <p14:creationId xmlns:p14="http://schemas.microsoft.com/office/powerpoint/2010/main" val="404125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 til Samling Nr.24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52404" y="1476494"/>
            <a:ext cx="4405026" cy="4420306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For andre gang gjør vi dette online.</a:t>
            </a:r>
          </a:p>
          <a:p>
            <a:pPr marL="0" indent="0">
              <a:buNone/>
            </a:pPr>
            <a:r>
              <a:rPr lang="nb-NO" dirty="0"/>
              <a:t>Takk til alle de som har meldt seg på og deltar der ute.</a:t>
            </a:r>
          </a:p>
          <a:p>
            <a:pPr marL="0" indent="0">
              <a:buNone/>
            </a:pPr>
            <a:r>
              <a:rPr lang="nb-NO" dirty="0"/>
              <a:t>Tema denne gang er tradisjonshåndverk: Marked og merkevare</a:t>
            </a:r>
          </a:p>
          <a:p>
            <a:pPr marL="0" indent="0">
              <a:buNone/>
            </a:pPr>
            <a:r>
              <a:rPr lang="nb-NO" dirty="0"/>
              <a:t>Med bakgrunn i innspill til rapporten om bransjeorganisering og hvor skoen trykker</a:t>
            </a:r>
          </a:p>
          <a:p>
            <a:pPr marL="0" indent="0">
              <a:buNone/>
            </a:pPr>
            <a:r>
              <a:rPr lang="nb-NO" dirty="0"/>
              <a:t>Interessen viser at dette er noe mange er opptatt av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067FA9B-3C2B-4569-B303-777A45258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00" y="1566525"/>
            <a:ext cx="4127350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5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håndverksinstitutt: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70730" y="1818968"/>
            <a:ext cx="4280664" cy="4077832"/>
          </a:xfrm>
        </p:spPr>
        <p:txBody>
          <a:bodyPr/>
          <a:lstStyle/>
          <a:p>
            <a:r>
              <a:rPr lang="nb-NO" dirty="0"/>
              <a:t>Registeret over håndverkere</a:t>
            </a:r>
          </a:p>
          <a:p>
            <a:r>
              <a:rPr lang="nb-NO" dirty="0"/>
              <a:t>Opplærings- og dokumentasjonsprosjekter</a:t>
            </a:r>
          </a:p>
          <a:p>
            <a:r>
              <a:rPr lang="nb-NO" dirty="0"/>
              <a:t>Små håndverksfag</a:t>
            </a:r>
          </a:p>
          <a:p>
            <a:r>
              <a:rPr lang="nb-NO" dirty="0"/>
              <a:t>Den treårige stipendiatordningen for håndverkere</a:t>
            </a:r>
          </a:p>
          <a:p>
            <a:r>
              <a:rPr lang="nb-NO" dirty="0"/>
              <a:t>Metodeutvikling og arbeid med immateriell kulturarv</a:t>
            </a:r>
          </a:p>
          <a:p>
            <a:r>
              <a:rPr lang="nb-NO" dirty="0"/>
              <a:t>Løfte håndverket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EF816F7-9FFE-4E1F-A98B-A2C4D6124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503" y="1928469"/>
            <a:ext cx="3738914" cy="24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0730" y="301841"/>
            <a:ext cx="7886700" cy="659359"/>
          </a:xfrm>
        </p:spPr>
        <p:txBody>
          <a:bodyPr/>
          <a:lstStyle/>
          <a:p>
            <a:r>
              <a:rPr lang="nb-NO" dirty="0"/>
              <a:t>Løfte håndverket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58217" y="1100831"/>
            <a:ext cx="4450199" cy="479596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Knytter det mangfoldige håndverks-Norge sammen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i="1" dirty="0"/>
              <a:t>Løfte håndverket </a:t>
            </a:r>
            <a:r>
              <a:rPr lang="nb-NO" dirty="0"/>
              <a:t>er et debattforum og et interessefellesskap på tvers av faggrenser og en kommunikasjonskanal inn mot myndighetene.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ressursgruppe med medlemmer fra Norges Husflidslag, Handverkslaget, Bunad- og folkedraktrådet, og frittstående håndverkere.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ABC6F5-0208-4A18-8F2C-013CC049C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3" r="16214"/>
          <a:stretch/>
        </p:blipFill>
        <p:spPr>
          <a:xfrm>
            <a:off x="5280360" y="2762161"/>
            <a:ext cx="3377070" cy="301683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A6BF111-4115-4656-88D8-7E7075EFE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389" y="468343"/>
            <a:ext cx="4013041" cy="18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BB617-FCB6-4901-B3E0-E1E5B425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Tradisjonshåndverk: </a:t>
            </a:r>
            <a:br>
              <a:rPr lang="nb-NO" dirty="0"/>
            </a:br>
            <a:r>
              <a:rPr lang="nb-NO" dirty="0"/>
              <a:t>Marked og merkevare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FBB2B-21A5-41C0-B4BF-6DB2A2843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Kan vi lære noe av andres erfaringer?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4A3B32C-355F-47B3-BCAB-F514DE3FB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9" r="19469" b="2415"/>
          <a:stretch/>
        </p:blipFill>
        <p:spPr>
          <a:xfrm>
            <a:off x="486570" y="2025251"/>
            <a:ext cx="2919938" cy="295004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4C6D3CE-7BF8-41C3-8B8B-1F223B6DC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15" r="3713" b="9589"/>
          <a:stretch/>
        </p:blipFill>
        <p:spPr>
          <a:xfrm>
            <a:off x="3606262" y="2933839"/>
            <a:ext cx="5670902" cy="31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D1705-25E2-46B8-85B7-03DF5B6C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Tradisjonshåndverk- Marked og Merkevare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C50DC89-AFA4-42CF-A150-B4DC3E5E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85950"/>
            <a:ext cx="7886700" cy="4125149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/>
              <a:t>Noen vanskelige spørsmål:</a:t>
            </a:r>
          </a:p>
          <a:p>
            <a:r>
              <a:rPr lang="nb-NO" dirty="0"/>
              <a:t>Verdsetting av tradisjonshåndverket</a:t>
            </a:r>
          </a:p>
          <a:p>
            <a:r>
              <a:rPr lang="nb-NO" dirty="0"/>
              <a:t>Kunst vs. håndverk</a:t>
            </a:r>
          </a:p>
          <a:p>
            <a:r>
              <a:rPr lang="nb-NO" dirty="0"/>
              <a:t>Merkevareordninger og opphavsrett</a:t>
            </a:r>
          </a:p>
          <a:p>
            <a:r>
              <a:rPr lang="nb-NO" dirty="0"/>
              <a:t>Marked og salgskanaler</a:t>
            </a:r>
          </a:p>
        </p:txBody>
      </p:sp>
      <p:pic>
        <p:nvPicPr>
          <p:cNvPr id="5" name="Bilde 4" descr="Et bilde som inneholder person, bygning, mann, innendørs&#10;&#10;Automatisk generert beskrivelse">
            <a:extLst>
              <a:ext uri="{FF2B5EF4-FFF2-40B4-BE49-F238E27FC236}">
                <a16:creationId xmlns:a16="http://schemas.microsoft.com/office/drawing/2014/main" id="{6ACE103C-B3C9-4E78-979E-8131661DA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6885" y="2318477"/>
            <a:ext cx="4455443" cy="2506187"/>
          </a:xfrm>
          <a:prstGeom prst="rect">
            <a:avLst/>
          </a:prstGeom>
        </p:spPr>
      </p:pic>
      <p:pic>
        <p:nvPicPr>
          <p:cNvPr id="6" name="Bilde 5" descr="Et bilde som inneholder kurv, beholder, innendørs, bord&#10;&#10;Automatisk generert beskrivelse">
            <a:extLst>
              <a:ext uri="{FF2B5EF4-FFF2-40B4-BE49-F238E27FC236}">
                <a16:creationId xmlns:a16="http://schemas.microsoft.com/office/drawing/2014/main" id="{D9CF9364-E400-4868-9438-9DE6C5FCC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13" y="4224194"/>
            <a:ext cx="2862737" cy="232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1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DC02FB-9124-4566-850F-12876B5DE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30" y="485775"/>
            <a:ext cx="7886700" cy="5411025"/>
          </a:xfrm>
        </p:spPr>
        <p:txBody>
          <a:bodyPr/>
          <a:lstStyle/>
          <a:p>
            <a:pPr marL="0" indent="0">
              <a:buNone/>
            </a:pPr>
            <a:r>
              <a:rPr lang="nb-NO" sz="2800" b="1" dirty="0"/>
              <a:t>DAGENS PROGRAM: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-Håndverkeres egne utfordringer, gleder og erfaringer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-Merkevare og merkevarebygging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- Salgskanaler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12F2329-D32C-4D78-BC61-4990E636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12" y="3600450"/>
            <a:ext cx="3494973" cy="2624253"/>
          </a:xfrm>
          <a:prstGeom prst="rect">
            <a:avLst/>
          </a:prstGeom>
        </p:spPr>
      </p:pic>
      <p:pic>
        <p:nvPicPr>
          <p:cNvPr id="4" name="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61023AE3-33F7-43C8-B6F3-FE65CBC1B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60" y="1546971"/>
            <a:ext cx="2977778" cy="45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4BE3A3-FB7F-4DB0-9BC3-B897812B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Detaljert 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3E439F-F8D2-486C-B8B3-AB9022DE4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730" y="1294109"/>
            <a:ext cx="7886700" cy="5091194"/>
          </a:xfrm>
        </p:spPr>
        <p:txBody>
          <a:bodyPr/>
          <a:lstStyle/>
          <a:p>
            <a:r>
              <a:rPr lang="nb-NO" sz="1600" b="1" dirty="0"/>
              <a:t>13.20 Håndverkeres egne utfordringer, gleder og erfaringer </a:t>
            </a:r>
          </a:p>
          <a:p>
            <a:r>
              <a:rPr lang="nb-NO" sz="1600" dirty="0"/>
              <a:t>13.20 * </a:t>
            </a:r>
            <a:r>
              <a:rPr lang="nb-NO" sz="1600" i="1" dirty="0"/>
              <a:t>Opphavsrett og problemer med kopier </a:t>
            </a:r>
            <a:r>
              <a:rPr lang="nb-NO" sz="1600" dirty="0"/>
              <a:t>v/ Bård </a:t>
            </a:r>
            <a:r>
              <a:rPr lang="nb-NO" sz="1600" dirty="0" err="1"/>
              <a:t>Bjørndalsseter</a:t>
            </a:r>
            <a:r>
              <a:rPr lang="nb-NO" sz="1600" dirty="0"/>
              <a:t>, treskjærer </a:t>
            </a:r>
          </a:p>
          <a:p>
            <a:r>
              <a:rPr lang="nb-NO" sz="1600" dirty="0"/>
              <a:t>13.35 * </a:t>
            </a:r>
            <a:r>
              <a:rPr lang="nb-NO" sz="1600" i="1" dirty="0"/>
              <a:t>Betraktninger og erfaringer </a:t>
            </a:r>
            <a:r>
              <a:rPr lang="nb-NO" sz="1600" dirty="0"/>
              <a:t>v/ Gry Grindbakken, filigransølvsmed og kunsthåndverker</a:t>
            </a:r>
          </a:p>
          <a:p>
            <a:r>
              <a:rPr lang="nb-NO" sz="1600" dirty="0"/>
              <a:t>13.50 * </a:t>
            </a:r>
            <a:r>
              <a:rPr lang="nb-NO" sz="1600" i="1" dirty="0"/>
              <a:t>Slik selger vi produktene våre </a:t>
            </a:r>
            <a:r>
              <a:rPr lang="nb-NO" sz="1600" dirty="0"/>
              <a:t>v/ Ellen Larsson, glassblåser og kunsthåndverker </a:t>
            </a:r>
          </a:p>
          <a:p>
            <a:r>
              <a:rPr lang="nb-NO" sz="1600" dirty="0"/>
              <a:t>14.05 Pause </a:t>
            </a:r>
          </a:p>
          <a:p>
            <a:r>
              <a:rPr lang="nb-NO" sz="1600" b="1" dirty="0"/>
              <a:t>14.15 Erfaring med merkevarebygging </a:t>
            </a:r>
          </a:p>
          <a:p>
            <a:r>
              <a:rPr lang="nb-NO" sz="1600" dirty="0"/>
              <a:t>14.15 * </a:t>
            </a:r>
            <a:r>
              <a:rPr lang="nb-NO" sz="1600" i="1" dirty="0"/>
              <a:t>Husflid som merkevare, erfaringer og framtidige behov</a:t>
            </a:r>
            <a:r>
              <a:rPr lang="nb-NO" sz="1600" dirty="0"/>
              <a:t> v/ Kathrine Gregersen, leder Team Næring i Norges Husflidslag</a:t>
            </a:r>
          </a:p>
          <a:p>
            <a:r>
              <a:rPr lang="nb-NO" sz="1600" dirty="0"/>
              <a:t> 14.30 * </a:t>
            </a:r>
            <a:r>
              <a:rPr lang="nb-NO" sz="1600" i="1" dirty="0"/>
              <a:t>Japans merkevareordning og markedstilgang for tradisjonshåndverk </a:t>
            </a:r>
            <a:r>
              <a:rPr lang="nb-NO" sz="1600" dirty="0"/>
              <a:t>v/Liv Lande. Japans ambassade i Norge</a:t>
            </a:r>
          </a:p>
          <a:p>
            <a:r>
              <a:rPr lang="nb-NO" sz="1600" dirty="0"/>
              <a:t>14.45 * </a:t>
            </a:r>
            <a:r>
              <a:rPr lang="nb-NO" sz="1600" i="1" dirty="0" err="1"/>
              <a:t>Nositel</a:t>
            </a:r>
            <a:r>
              <a:rPr lang="nb-NO" sz="1600" i="1" dirty="0"/>
              <a:t> </a:t>
            </a:r>
            <a:r>
              <a:rPr lang="nb-NO" sz="1600" i="1" dirty="0" err="1"/>
              <a:t>tradice</a:t>
            </a:r>
            <a:r>
              <a:rPr lang="nb-NO" sz="1600" i="1" dirty="0"/>
              <a:t>. On </a:t>
            </a:r>
            <a:r>
              <a:rPr lang="nb-NO" sz="1600" i="1" dirty="0" err="1"/>
              <a:t>the</a:t>
            </a:r>
            <a:r>
              <a:rPr lang="nb-NO" sz="1600" i="1" dirty="0"/>
              <a:t> </a:t>
            </a:r>
            <a:r>
              <a:rPr lang="nb-NO" sz="1600" i="1" dirty="0" err="1"/>
              <a:t>Bearer</a:t>
            </a:r>
            <a:r>
              <a:rPr lang="nb-NO" sz="1600" i="1" dirty="0"/>
              <a:t> </a:t>
            </a:r>
            <a:r>
              <a:rPr lang="nb-NO" sz="1600" i="1" dirty="0" err="1"/>
              <a:t>of</a:t>
            </a:r>
            <a:r>
              <a:rPr lang="nb-NO" sz="1600" i="1" dirty="0"/>
              <a:t> Folk Craft </a:t>
            </a:r>
            <a:r>
              <a:rPr lang="nb-NO" sz="1600" i="1" dirty="0" err="1"/>
              <a:t>Tradition</a:t>
            </a:r>
            <a:r>
              <a:rPr lang="nb-NO" sz="1600" i="1" dirty="0"/>
              <a:t> </a:t>
            </a:r>
            <a:r>
              <a:rPr lang="nb-NO" sz="1600" i="1" dirty="0" err="1"/>
              <a:t>Award</a:t>
            </a:r>
            <a:r>
              <a:rPr lang="nb-NO" sz="1600" i="1" dirty="0"/>
              <a:t> </a:t>
            </a:r>
            <a:r>
              <a:rPr lang="nb-NO" sz="1600" dirty="0"/>
              <a:t>v/ Jan Blažek. National </a:t>
            </a:r>
            <a:r>
              <a:rPr lang="nb-NO" sz="1600" dirty="0" err="1"/>
              <a:t>Institute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Folk </a:t>
            </a:r>
            <a:r>
              <a:rPr lang="nb-NO" sz="1600" dirty="0" err="1"/>
              <a:t>Culture</a:t>
            </a:r>
            <a:r>
              <a:rPr lang="nb-NO" sz="1600" dirty="0"/>
              <a:t>. Tsjekkia</a:t>
            </a:r>
          </a:p>
          <a:p>
            <a:r>
              <a:rPr lang="nb-NO" sz="1600" dirty="0"/>
              <a:t>15.00* </a:t>
            </a:r>
            <a:r>
              <a:rPr lang="nb-NO" sz="1600" i="1" dirty="0"/>
              <a:t>Norwegian </a:t>
            </a:r>
            <a:r>
              <a:rPr lang="nb-NO" sz="1600" i="1" dirty="0" err="1"/>
              <a:t>Made</a:t>
            </a:r>
            <a:r>
              <a:rPr lang="nb-NO" sz="1600" i="1" dirty="0"/>
              <a:t>. Bakgrunn og erfaringer med ordningen </a:t>
            </a:r>
            <a:r>
              <a:rPr lang="nb-NO" sz="1600" dirty="0"/>
              <a:t>v/ Marit Saxegaard </a:t>
            </a:r>
          </a:p>
          <a:p>
            <a:r>
              <a:rPr lang="nb-NO" sz="1600" dirty="0"/>
              <a:t> 15.15 * </a:t>
            </a:r>
            <a:r>
              <a:rPr lang="nb-NO" sz="1600" i="1" dirty="0"/>
              <a:t>Utvikling av nytt merkesystem</a:t>
            </a:r>
            <a:r>
              <a:rPr lang="nb-NO" sz="1600" dirty="0"/>
              <a:t>. v/ Siri Sveen Haaland, </a:t>
            </a:r>
            <a:r>
              <a:rPr lang="nb-NO" sz="1600" dirty="0" err="1"/>
              <a:t>bunadshåndverker</a:t>
            </a:r>
            <a:r>
              <a:rPr lang="nb-NO" sz="1600" dirty="0"/>
              <a:t> </a:t>
            </a:r>
          </a:p>
          <a:p>
            <a:r>
              <a:rPr lang="nb-NO" sz="1600" dirty="0"/>
              <a:t>15.30 Pause</a:t>
            </a:r>
          </a:p>
          <a:p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865490339"/>
      </p:ext>
    </p:extLst>
  </p:cSld>
  <p:clrMapOvr>
    <a:masterClrMapping/>
  </p:clrMapOvr>
</p:sld>
</file>

<file path=ppt/theme/theme1.xml><?xml version="1.0" encoding="utf-8"?>
<a:theme xmlns:a="http://schemas.openxmlformats.org/drawingml/2006/main" name="PPT_nhi2 norsk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Norsk Håndtverksinstitutt.potx" id="{F1C4404F-546B-431F-BC3C-608557EF97DB}" vid="{90EF6401-EB62-443E-9F72-E51344D01AE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PPT_nhi2 norsk</Template>
  <TotalTime>1964</TotalTime>
  <Words>480</Words>
  <Application>Microsoft Office PowerPoint</Application>
  <PresentationFormat>Skjermfremvisning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PPT_nhi2 norsk</vt:lpstr>
      <vt:lpstr>PowerPoint-presentasjon</vt:lpstr>
      <vt:lpstr>Tradisjonshåndverk: Marked og merkevare LØFTE HÅNDVERKET  Løfte håndverket Samling Nr.24</vt:lpstr>
      <vt:lpstr>Velkommen til Samling Nr.24 </vt:lpstr>
      <vt:lpstr>Norsk håndverksinstitutt:</vt:lpstr>
      <vt:lpstr>Løfte håndverket</vt:lpstr>
      <vt:lpstr>Tradisjonshåndverk:  Marked og merkevare</vt:lpstr>
      <vt:lpstr> Tradisjonshåndverk- Marked og Merkevare</vt:lpstr>
      <vt:lpstr>PowerPoint-presentasjon</vt:lpstr>
      <vt:lpstr>Detaljert PROGRAM</vt:lpstr>
      <vt:lpstr>PowerPoint-presentasjon</vt:lpstr>
    </vt:vector>
  </TitlesOfParts>
  <Company>KulturIT ANS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Eivind Falk</dc:creator>
  <cp:lastModifiedBy>Einar Stamnes</cp:lastModifiedBy>
  <cp:revision>90</cp:revision>
  <dcterms:created xsi:type="dcterms:W3CDTF">2014-08-29T08:20:33Z</dcterms:created>
  <dcterms:modified xsi:type="dcterms:W3CDTF">2020-11-04T10:17:12Z</dcterms:modified>
</cp:coreProperties>
</file>