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8" r:id="rId4"/>
    <p:sldId id="267" r:id="rId5"/>
    <p:sldId id="265" r:id="rId6"/>
    <p:sldId id="259" r:id="rId7"/>
    <p:sldId id="262" r:id="rId8"/>
    <p:sldId id="276" r:id="rId9"/>
    <p:sldId id="277" r:id="rId10"/>
    <p:sldId id="270" r:id="rId11"/>
    <p:sldId id="274" r:id="rId12"/>
    <p:sldId id="272" r:id="rId13"/>
    <p:sldId id="275" r:id="rId14"/>
    <p:sldId id="260" r:id="rId15"/>
    <p:sldId id="271" r:id="rId16"/>
    <p:sldId id="269" r:id="rId17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23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4B697-1EC3-4779-8A0A-C2EF52F2DA8A}" type="datetimeFigureOut">
              <a:rPr lang="nb-NO" smtClean="0"/>
              <a:t>04.11.2020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0AA06-A114-431D-BF34-E332B3F79EA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2070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CF609-9F35-470A-B9F1-F74F24EA3584}" type="datetimeFigureOut">
              <a:rPr lang="nb-NO" smtClean="0"/>
              <a:t>04.11.2020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E7400-2E7F-4345-BD0C-8EB01ED9AF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5754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E7400-2E7F-4345-BD0C-8EB01ED9AFB5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0320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E7400-2E7F-4345-BD0C-8EB01ED9AFB5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1035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Avrundet rektangel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tittel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b-NO"/>
              <a:t>Klikk for å redigere undertittelstil i malen</a:t>
            </a:r>
            <a:endParaRPr kumimoji="0" lang="en-US"/>
          </a:p>
        </p:txBody>
      </p:sp>
      <p:sp>
        <p:nvSpPr>
          <p:cNvPr id="28" name="Plassholder for dato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7733-693B-4A3F-8481-8786232B27CA}" type="datetimeFigureOut">
              <a:rPr lang="nb-NO" smtClean="0"/>
              <a:t>04.11.2020</a:t>
            </a:fld>
            <a:endParaRPr lang="nb-NO"/>
          </a:p>
        </p:txBody>
      </p:sp>
      <p:sp>
        <p:nvSpPr>
          <p:cNvPr id="17" name="Plassholder for bunn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9" name="Plassholder for lysbilde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8DE8848-DFB5-47CC-97C3-FBC92C4B5EB7}" type="slidenum">
              <a:rPr lang="nb-NO" smtClean="0"/>
              <a:t>‹#›</a:t>
            </a:fld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tel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nb-NO"/>
              <a:t>Klikk for å redigere tittelstil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7733-693B-4A3F-8481-8786232B27CA}" type="datetimeFigureOut">
              <a:rPr lang="nb-NO" smtClean="0"/>
              <a:t>04.11.2020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8848-DFB5-47CC-97C3-FBC92C4B5EB7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7733-693B-4A3F-8481-8786232B27CA}" type="datetimeFigureOut">
              <a:rPr lang="nb-NO" smtClean="0"/>
              <a:t>04.11.2020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8848-DFB5-47CC-97C3-FBC92C4B5EB7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7733-693B-4A3F-8481-8786232B27CA}" type="datetimeFigureOut">
              <a:rPr lang="nb-NO" smtClean="0"/>
              <a:t>04.11.2020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8848-DFB5-47CC-97C3-FBC92C4B5EB7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Avrundet rektangel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7733-693B-4A3F-8481-8786232B27CA}" type="datetimeFigureOut">
              <a:rPr lang="nb-NO" smtClean="0"/>
              <a:t>04.11.2020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nb-NO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8DE8848-DFB5-47CC-97C3-FBC92C4B5EB7}" type="slidenum">
              <a:rPr lang="nb-NO" smtClean="0"/>
              <a:t>‹#›</a:t>
            </a:fld>
            <a:endParaRPr lang="nb-N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7733-693B-4A3F-8481-8786232B27CA}" type="datetimeFigureOut">
              <a:rPr lang="nb-NO" smtClean="0"/>
              <a:t>04.11.2020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8848-DFB5-47CC-97C3-FBC92C4B5EB7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 kumimoji="0" lang="en-US"/>
          </a:p>
        </p:txBody>
      </p:sp>
      <p:sp>
        <p:nvSpPr>
          <p:cNvPr id="11" name="Plassholder for innhold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/>
              <a:t>Klikk for å redigere tekststiler i malen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7733-693B-4A3F-8481-8786232B27CA}" type="datetimeFigureOut">
              <a:rPr lang="nb-NO" smtClean="0"/>
              <a:t>04.11.2020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8848-DFB5-47CC-97C3-FBC92C4B5EB7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innhold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 kumimoji="0" lang="en-US"/>
          </a:p>
        </p:txBody>
      </p:sp>
      <p:sp>
        <p:nvSpPr>
          <p:cNvPr id="13" name="Plassholder for innhold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7733-693B-4A3F-8481-8786232B27CA}" type="datetimeFigureOut">
              <a:rPr lang="nb-NO" smtClean="0"/>
              <a:t>04.11.2020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8848-DFB5-47CC-97C3-FBC92C4B5EB7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7733-693B-4A3F-8481-8786232B27CA}" type="datetimeFigureOut">
              <a:rPr lang="nb-NO" smtClean="0"/>
              <a:t>04.11.2020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8848-DFB5-47CC-97C3-FBC92C4B5EB7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Avrundet rektangel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7733-693B-4A3F-8481-8786232B27CA}" type="datetimeFigureOut">
              <a:rPr lang="nb-NO" smtClean="0"/>
              <a:t>04.11.2020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8848-DFB5-47CC-97C3-FBC92C4B5EB7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innhold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7733-693B-4A3F-8481-8786232B27CA}" type="datetimeFigureOut">
              <a:rPr lang="nb-NO" smtClean="0"/>
              <a:t>04.11.2020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8DE8848-DFB5-47CC-97C3-FBC92C4B5EB7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b-NO"/>
              <a:t>Klikk ikonet for å legge til et bilde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Avrundet rektangel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ssholder for tittel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13" name="Plassholder for teks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nb-NO"/>
              <a:t>Klikk for å redigere tekststiler i malen</a:t>
            </a:r>
          </a:p>
          <a:p>
            <a:pPr lvl="1" eaLnBrk="1" latinLnBrk="0" hangingPunct="1"/>
            <a:r>
              <a:rPr kumimoji="0" lang="nb-NO"/>
              <a:t>Andre nivå</a:t>
            </a:r>
          </a:p>
          <a:p>
            <a:pPr lvl="2" eaLnBrk="1" latinLnBrk="0" hangingPunct="1"/>
            <a:r>
              <a:rPr kumimoji="0" lang="nb-NO"/>
              <a:t>Tredje nivå</a:t>
            </a:r>
          </a:p>
          <a:p>
            <a:pPr lvl="3" eaLnBrk="1" latinLnBrk="0" hangingPunct="1"/>
            <a:r>
              <a:rPr kumimoji="0" lang="nb-NO"/>
              <a:t>Fjerde nivå</a:t>
            </a:r>
          </a:p>
          <a:p>
            <a:pPr lvl="4" eaLnBrk="1" latinLnBrk="0" hangingPunct="1"/>
            <a:r>
              <a:rPr kumimoji="0" lang="nb-NO"/>
              <a:t>Femte nivå</a:t>
            </a:r>
            <a:endParaRPr kumimoji="0" lang="en-US"/>
          </a:p>
        </p:txBody>
      </p:sp>
      <p:sp>
        <p:nvSpPr>
          <p:cNvPr id="14" name="Plassholder for dato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C807733-693B-4A3F-8481-8786232B27CA}" type="datetimeFigureOut">
              <a:rPr lang="nb-NO" smtClean="0"/>
              <a:t>04.11.2020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23" name="Plassholder for lysbilde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8DE8848-DFB5-47CC-97C3-FBC92C4B5EB7}" type="slidenum">
              <a:rPr lang="nb-NO" smtClean="0"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ftshow.co.jp/tigs/90tigs/" TargetMode="External"/><Relationship Id="rId2" Type="http://schemas.openxmlformats.org/officeDocument/2006/relationships/hyperlink" Target="https://kougei-expo.com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hyperlink" Target="https://interiorlifestyle-tokyo.jp.messefrankfurt.com/tokyo/ja.html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hyperlink" Target="https://ambiente.messefrankfurt.com/frankfurt/en.html" TargetMode="External"/><Relationship Id="rId7" Type="http://schemas.openxmlformats.org/officeDocument/2006/relationships/image" Target="../media/image34.png"/><Relationship Id="rId2" Type="http://schemas.openxmlformats.org/officeDocument/2006/relationships/hyperlink" Target="https://jtcw/2020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alonemilano.it/en/" TargetMode="External"/><Relationship Id="rId5" Type="http://schemas.openxmlformats.org/officeDocument/2006/relationships/hyperlink" Target="https://nynow.com/" TargetMode="External"/><Relationship Id="rId10" Type="http://schemas.openxmlformats.org/officeDocument/2006/relationships/image" Target="../media/image37.png"/><Relationship Id="rId4" Type="http://schemas.openxmlformats.org/officeDocument/2006/relationships/hyperlink" Target="https://www.maison-objet.com/" TargetMode="External"/><Relationship Id="rId9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hyperlink" Target="https://craft-tourism.jp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www.city.kyoto.lg.jp/sogo/page/0000264270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7" Type="http://schemas.openxmlformats.org/officeDocument/2006/relationships/image" Target="../media/image51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mijp.co.jp/" TargetMode="External"/><Relationship Id="rId3" Type="http://schemas.openxmlformats.org/officeDocument/2006/relationships/hyperlink" Target="https://www.dbj.jp/topics/region/industry/files/0000030626_file2.pdf" TargetMode="External"/><Relationship Id="rId7" Type="http://schemas.openxmlformats.org/officeDocument/2006/relationships/hyperlink" Target="https://mijp.co.jp/service/densan/" TargetMode="External"/><Relationship Id="rId2" Type="http://schemas.openxmlformats.org/officeDocument/2006/relationships/hyperlink" Target="https://www.meti.go.jp/policy/mono_info_service/mono/nichiyo-densan/hojokin/honpen_gaidbook_ver2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groups/698298960343565/?ref=nf_target&amp;fref=nf" TargetMode="External"/><Relationship Id="rId5" Type="http://schemas.openxmlformats.org/officeDocument/2006/relationships/hyperlink" Target="https://www.bus.nihon-u.ac.jp/wp-content/themes/nichidai/assets/img/unique/laboratory/kiyo/88-4_YamamotoAtsutami.pdf" TargetMode="External"/><Relationship Id="rId4" Type="http://schemas.openxmlformats.org/officeDocument/2006/relationships/hyperlink" Target="https://core.ac.uk/download/pdf/327125753.pdf" TargetMode="External"/><Relationship Id="rId9" Type="http://schemas.openxmlformats.org/officeDocument/2006/relationships/hyperlink" Target="https://www.hakuhodo.co.jp/uploads/2016/07/20160706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s://www.suncenter.co.jp/takaoka/" TargetMode="External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17.jpg"/><Relationship Id="rId4" Type="http://schemas.openxmlformats.org/officeDocument/2006/relationships/hyperlink" Target="https://mijp.co.jp/service/densan/" TargetMode="External"/><Relationship Id="rId9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hyperlink" Target="https://iwachu.co.jp/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s://youtu.be/TYMzbzUw2cQ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s://www.hacoa.com/" TargetMode="External"/><Relationship Id="rId7" Type="http://schemas.openxmlformats.org/officeDocument/2006/relationships/image" Target="../media/image26.jpeg"/><Relationship Id="rId2" Type="http://schemas.openxmlformats.org/officeDocument/2006/relationships/hyperlink" Target="https://www.nousaku.co.jp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g"/><Relationship Id="rId5" Type="http://schemas.openxmlformats.org/officeDocument/2006/relationships/hyperlink" Target="http://www.hosoo-kyoto.com/" TargetMode="External"/><Relationship Id="rId10" Type="http://schemas.openxmlformats.org/officeDocument/2006/relationships/image" Target="../media/image29.jpg"/><Relationship Id="rId4" Type="http://schemas.openxmlformats.org/officeDocument/2006/relationships/hyperlink" Target="https://alte-meister.co.jp/" TargetMode="External"/><Relationship Id="rId9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ahikawa-kagu.or.jp/en/center/" TargetMode="External"/><Relationship Id="rId7" Type="http://schemas.openxmlformats.org/officeDocument/2006/relationships/image" Target="../media/image32.jpeg"/><Relationship Id="rId2" Type="http://schemas.openxmlformats.org/officeDocument/2006/relationships/hyperlink" Target="http://asahikawa-kagu.or.jp/adw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hyperlink" Target="http://www.ifda.jp/en/pdf/e_report.pdf" TargetMode="External"/><Relationship Id="rId4" Type="http://schemas.openxmlformats.org/officeDocument/2006/relationships/hyperlink" Target="http://www.ifda.jp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403648" y="3717032"/>
            <a:ext cx="6400800" cy="2088232"/>
          </a:xfrm>
        </p:spPr>
        <p:txBody>
          <a:bodyPr/>
          <a:lstStyle/>
          <a:p>
            <a:r>
              <a:rPr lang="nn-NO" dirty="0"/>
              <a:t>4. november 2020</a:t>
            </a:r>
          </a:p>
          <a:p>
            <a:r>
              <a:rPr lang="nn-NO" dirty="0"/>
              <a:t>Liv Lande, </a:t>
            </a:r>
            <a:r>
              <a:rPr lang="nn-NO" dirty="0" err="1"/>
              <a:t>phd</a:t>
            </a:r>
            <a:r>
              <a:rPr lang="nn-NO" dirty="0"/>
              <a:t>. </a:t>
            </a:r>
          </a:p>
          <a:p>
            <a:r>
              <a:rPr lang="nn-NO" dirty="0"/>
              <a:t>Seksjon for kultur og informasjon, </a:t>
            </a:r>
          </a:p>
          <a:p>
            <a:r>
              <a:rPr lang="nn-NO" dirty="0"/>
              <a:t>Japans ambassade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/>
          <a:lstStyle/>
          <a:p>
            <a:r>
              <a:rPr lang="nn-NO" dirty="0"/>
              <a:t>Tradisjonshandverk i </a:t>
            </a:r>
            <a:r>
              <a:rPr lang="nn-NO" dirty="0">
                <a:solidFill>
                  <a:schemeClr val="bg1"/>
                </a:solidFill>
              </a:rPr>
              <a:t>Japan: nyskaping og marknad </a:t>
            </a:r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445116" cy="1031652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95527"/>
            <a:ext cx="1744197" cy="1245163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212975"/>
            <a:ext cx="1726887" cy="1576723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5292080" y="623662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 err="1"/>
              <a:t>Honba</a:t>
            </a:r>
            <a:r>
              <a:rPr lang="nn-NO" sz="1200" dirty="0"/>
              <a:t> </a:t>
            </a:r>
            <a:r>
              <a:rPr lang="nn-NO" sz="1200" dirty="0" err="1"/>
              <a:t>Ooshima-tsumugi</a:t>
            </a:r>
            <a:r>
              <a:rPr lang="nn-NO" sz="1200" dirty="0"/>
              <a:t>, Kagoshima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04513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nn-NO" sz="2800" b="1"/>
              <a:t>Marknadsføring: </a:t>
            </a:r>
            <a:br>
              <a:rPr lang="nn-NO" sz="2800"/>
            </a:br>
            <a:r>
              <a:rPr lang="nn-NO" sz="2800" b="1"/>
              <a:t>Styrke nettverket - småbutikkar og forbrukarar</a:t>
            </a:r>
            <a:endParaRPr lang="nb-NO" sz="2800" b="1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nn-NO" dirty="0" err="1"/>
              <a:t>Kougei</a:t>
            </a:r>
            <a:r>
              <a:rPr lang="nn-NO" dirty="0"/>
              <a:t> EXPO (statleg): </a:t>
            </a:r>
            <a:r>
              <a:rPr lang="nn-NO" u="sng" dirty="0">
                <a:hlinkClick r:id="rId2"/>
              </a:rPr>
              <a:t>https://kougei-expo.com/</a:t>
            </a:r>
            <a:r>
              <a:rPr lang="en-US" dirty="0"/>
              <a:t> </a:t>
            </a:r>
            <a:endParaRPr lang="nb-NO" dirty="0"/>
          </a:p>
          <a:p>
            <a:pPr>
              <a:spcAft>
                <a:spcPts val="800"/>
              </a:spcAft>
            </a:pPr>
            <a:r>
              <a:rPr lang="en-US" dirty="0">
                <a:effectLst/>
              </a:rPr>
              <a:t>Tokyo International Gift Show: </a:t>
            </a:r>
            <a:r>
              <a:rPr lang="en-US" u="sng" dirty="0">
                <a:effectLst/>
                <a:hlinkClick r:id="rId3"/>
              </a:rPr>
              <a:t>https://www.giftshow.co.jp/tigs/90tigs/</a:t>
            </a:r>
            <a:r>
              <a:rPr lang="en-US" dirty="0">
                <a:effectLst/>
              </a:rPr>
              <a:t> </a:t>
            </a:r>
            <a:endParaRPr lang="nb-NO" dirty="0">
              <a:effectLst/>
            </a:endParaRPr>
          </a:p>
          <a:p>
            <a:pPr>
              <a:spcAft>
                <a:spcPts val="800"/>
              </a:spcAft>
            </a:pPr>
            <a:r>
              <a:rPr lang="en-US" dirty="0">
                <a:effectLst/>
              </a:rPr>
              <a:t>Interior Lifestyle Tokyo: </a:t>
            </a:r>
            <a:r>
              <a:rPr lang="en-US" u="sng" dirty="0">
                <a:effectLst/>
                <a:hlinkClick r:id="rId4"/>
              </a:rPr>
              <a:t>https://interiorlifestyle-tokyo.jp.messefrankfurt.com/tokyo/ja.html</a:t>
            </a:r>
            <a:r>
              <a:rPr lang="en-US" dirty="0">
                <a:effectLst/>
              </a:rPr>
              <a:t> </a:t>
            </a:r>
            <a:endParaRPr lang="nb-NO" dirty="0">
              <a:effectLst/>
            </a:endParaRPr>
          </a:p>
          <a:p>
            <a:pPr lvl="1"/>
            <a:endParaRPr lang="nn-NO" sz="2600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36533BB-89A1-4CAE-8956-3182942B4E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2562225"/>
            <a:ext cx="3749040" cy="2343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9689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36B397A-6CA4-47A8-BCED-170BB217C62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95536" y="1988840"/>
            <a:ext cx="8291264" cy="381642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</a:pPr>
            <a:r>
              <a:rPr lang="nb-NO" sz="24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Japan </a:t>
            </a:r>
            <a:r>
              <a:rPr lang="nb-NO" sz="24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Traditional</a:t>
            </a:r>
            <a:r>
              <a:rPr lang="nb-NO" sz="24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Crafts </a:t>
            </a:r>
            <a:r>
              <a:rPr lang="nb-NO" sz="24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Week</a:t>
            </a:r>
            <a:r>
              <a:rPr lang="nb-NO" sz="24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(2014-) </a:t>
            </a:r>
            <a:r>
              <a:rPr lang="nb-NO" sz="2400" dirty="0">
                <a:effectLst/>
                <a:ea typeface="Yu Mincho" panose="02020400000000000000" pitchFamily="18" charset="-128"/>
                <a:cs typeface="Times New Roman" panose="02020603050405020304" pitchFamily="18" charset="0"/>
                <a:hlinkClick r:id="rId2"/>
              </a:rPr>
              <a:t>https://jtcw/2020/</a:t>
            </a:r>
            <a:r>
              <a:rPr lang="nb-NO" sz="24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</a:pPr>
            <a:r>
              <a:rPr lang="nn-NO" sz="2200" dirty="0"/>
              <a:t>EXPO i Milano 2015</a:t>
            </a:r>
          </a:p>
          <a:p>
            <a:pPr>
              <a:lnSpc>
                <a:spcPct val="107000"/>
              </a:lnSpc>
            </a:pPr>
            <a:r>
              <a:rPr lang="nn-NO" sz="2200" dirty="0"/>
              <a:t>Pop-up-butikk i Milano sentrum: global ekspansjon</a:t>
            </a:r>
          </a:p>
          <a:p>
            <a:pPr>
              <a:lnSpc>
                <a:spcPct val="107000"/>
              </a:lnSpc>
            </a:pPr>
            <a:endParaRPr lang="nb-NO" sz="2200" dirty="0">
              <a:effectLst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nb-NO" sz="24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Ambiente</a:t>
            </a:r>
            <a:r>
              <a:rPr lang="nb-NO" sz="24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Frankfurt: </a:t>
            </a:r>
            <a:r>
              <a:rPr lang="nb-NO" sz="2400" u="sng" dirty="0">
                <a:solidFill>
                  <a:srgbClr val="0563C1"/>
                </a:solidFill>
                <a:effectLst/>
                <a:ea typeface="Yu Mincho" panose="02020400000000000000" pitchFamily="18" charset="-128"/>
                <a:cs typeface="Times New Roman" panose="02020603050405020304" pitchFamily="18" charset="0"/>
                <a:hlinkClick r:id="rId3"/>
              </a:rPr>
              <a:t>https://ambiente.messefrankfurt.com/frankfurt/en.html</a:t>
            </a:r>
            <a:r>
              <a:rPr lang="nb-NO" sz="24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</a:pPr>
            <a:r>
              <a:rPr lang="nb-NO" sz="24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Maison</a:t>
            </a:r>
            <a:r>
              <a:rPr lang="nb-NO" sz="24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et </a:t>
            </a:r>
            <a:r>
              <a:rPr lang="nb-NO" sz="24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objet</a:t>
            </a:r>
            <a:r>
              <a:rPr lang="nb-NO" sz="24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, Paris: </a:t>
            </a:r>
            <a:r>
              <a:rPr lang="nb-NO" sz="2400" u="sng" dirty="0">
                <a:solidFill>
                  <a:srgbClr val="0563C1"/>
                </a:solidFill>
                <a:effectLst/>
                <a:ea typeface="Yu Mincho" panose="02020400000000000000" pitchFamily="18" charset="-128"/>
                <a:cs typeface="Times New Roman" panose="02020603050405020304" pitchFamily="18" charset="0"/>
                <a:hlinkClick r:id="rId4"/>
              </a:rPr>
              <a:t>https://www.maison-objet.com/</a:t>
            </a:r>
            <a:r>
              <a:rPr lang="nb-NO" sz="24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sz="24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NY NOW, USA: </a:t>
            </a:r>
            <a:r>
              <a:rPr lang="nn-NO" sz="2400" u="sng" dirty="0">
                <a:solidFill>
                  <a:srgbClr val="0563C1"/>
                </a:solidFill>
                <a:effectLst/>
                <a:ea typeface="Yu Mincho" panose="02020400000000000000" pitchFamily="18" charset="-128"/>
                <a:cs typeface="Times New Roman" panose="02020603050405020304" pitchFamily="18" charset="0"/>
                <a:hlinkClick r:id="rId5"/>
              </a:rPr>
              <a:t>https://nynow.com/</a:t>
            </a:r>
            <a:r>
              <a:rPr lang="nn-NO" sz="24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endParaRPr lang="nb-NO" sz="2400" dirty="0">
              <a:effectLst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nn-NO" sz="24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Salone</a:t>
            </a:r>
            <a:r>
              <a:rPr lang="nn-NO" sz="24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del Mobile, Milano: </a:t>
            </a:r>
            <a:r>
              <a:rPr lang="nn-NO" sz="2400" u="sng" dirty="0">
                <a:solidFill>
                  <a:srgbClr val="0563C1"/>
                </a:solidFill>
                <a:effectLst/>
                <a:ea typeface="Yu Mincho" panose="02020400000000000000" pitchFamily="18" charset="-128"/>
                <a:cs typeface="Times New Roman" panose="02020603050405020304" pitchFamily="18" charset="0"/>
                <a:hlinkClick r:id="rId6"/>
              </a:rPr>
              <a:t>https://www.salonemilano.it/en/</a:t>
            </a:r>
            <a:endParaRPr lang="nb-NO" sz="2400" dirty="0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50AB0EB2-3CD8-434C-9906-3F5DC3E5D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47" y="443789"/>
            <a:ext cx="4032449" cy="940966"/>
          </a:xfrm>
        </p:spPr>
        <p:txBody>
          <a:bodyPr>
            <a:normAutofit/>
          </a:bodyPr>
          <a:lstStyle/>
          <a:p>
            <a:pPr algn="ctr"/>
            <a:r>
              <a:rPr lang="nn-NO" sz="3200" b="1" dirty="0"/>
              <a:t>Promotering i utlandet</a:t>
            </a:r>
            <a:endParaRPr lang="nb-NO" sz="3200" b="1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9501582-2163-4460-80AC-864AF366F1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6256" y="5212586"/>
            <a:ext cx="2086508" cy="1494721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05A5D954-2941-4A77-A2C5-F2D9F0A2CDD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015" y="545157"/>
            <a:ext cx="2285602" cy="1007761"/>
          </a:xfrm>
          <a:prstGeom prst="rect">
            <a:avLst/>
          </a:prstGeom>
        </p:spPr>
      </p:pic>
      <p:pic>
        <p:nvPicPr>
          <p:cNvPr id="10" name="Bilde 9" descr="Et bilde som inneholder innendørs, sitter, kopp, bord&#10;&#10;Automatisk generert beskrivelse">
            <a:extLst>
              <a:ext uri="{FF2B5EF4-FFF2-40B4-BE49-F238E27FC236}">
                <a16:creationId xmlns:a16="http://schemas.microsoft.com/office/drawing/2014/main" id="{440ABAB6-A77E-4577-9292-BA8C0E3C522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454" y="3480520"/>
            <a:ext cx="1296144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DF2E32F9-749D-4817-8D92-3EA8A8EE5F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64288" y="1937326"/>
            <a:ext cx="1798476" cy="1201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9469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01CB3D-4738-492A-89D3-26BAA1551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03721"/>
            <a:ext cx="6177880" cy="868958"/>
          </a:xfrm>
        </p:spPr>
        <p:txBody>
          <a:bodyPr>
            <a:normAutofit/>
          </a:bodyPr>
          <a:lstStyle/>
          <a:p>
            <a:pPr algn="ctr"/>
            <a:r>
              <a:rPr lang="nn-NO" sz="2800" b="1" dirty="0"/>
              <a:t>Promotere «</a:t>
            </a:r>
            <a:r>
              <a:rPr lang="nn-NO" sz="2800" b="1" dirty="0" err="1"/>
              <a:t>crafts</a:t>
            </a:r>
            <a:r>
              <a:rPr lang="nn-NO" sz="2800" b="1" dirty="0"/>
              <a:t> </a:t>
            </a:r>
            <a:r>
              <a:rPr lang="nn-NO" sz="2800" b="1" dirty="0" err="1"/>
              <a:t>tourism</a:t>
            </a:r>
            <a:r>
              <a:rPr lang="nn-NO" sz="2800" b="1" dirty="0"/>
              <a:t>»</a:t>
            </a:r>
            <a:endParaRPr lang="nb-NO" sz="2800" b="1" dirty="0"/>
          </a:p>
        </p:txBody>
      </p:sp>
      <p:sp>
        <p:nvSpPr>
          <p:cNvPr id="13" name="Plassholder for innhold 12">
            <a:extLst>
              <a:ext uri="{FF2B5EF4-FFF2-40B4-BE49-F238E27FC236}">
                <a16:creationId xmlns:a16="http://schemas.microsoft.com/office/drawing/2014/main" id="{46D11D9A-D042-410F-A6F8-709DB31F287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6825952" cy="4572000"/>
          </a:xfrm>
        </p:spPr>
        <p:txBody>
          <a:bodyPr/>
          <a:lstStyle/>
          <a:p>
            <a:pPr algn="ctr"/>
            <a:r>
              <a:rPr lang="nb-NO" dirty="0"/>
              <a:t>Takaoka Crafts </a:t>
            </a:r>
            <a:r>
              <a:rPr lang="nb-NO" dirty="0" err="1"/>
              <a:t>Tourism</a:t>
            </a:r>
            <a:r>
              <a:rPr lang="nb-NO" dirty="0"/>
              <a:t> </a:t>
            </a:r>
            <a:r>
              <a:rPr lang="nb-NO" dirty="0">
                <a:hlinkClick r:id="rId2"/>
              </a:rPr>
              <a:t>https://craft-tourism.jp/</a:t>
            </a:r>
            <a:r>
              <a:rPr lang="nb-NO" dirty="0"/>
              <a:t> </a:t>
            </a:r>
          </a:p>
          <a:p>
            <a:pPr marL="0" indent="0" algn="ctr">
              <a:buNone/>
            </a:pPr>
            <a:endParaRPr lang="nb-NO" dirty="0"/>
          </a:p>
          <a:p>
            <a:pPr algn="ctr"/>
            <a:endParaRPr lang="nb-NO" dirty="0"/>
          </a:p>
        </p:txBody>
      </p:sp>
      <p:pic>
        <p:nvPicPr>
          <p:cNvPr id="15" name="Bilde 14" descr="Et bilde som inneholder person, innendørs, mann, stående&#10;&#10;Automatisk generert beskrivelse">
            <a:extLst>
              <a:ext uri="{FF2B5EF4-FFF2-40B4-BE49-F238E27FC236}">
                <a16:creationId xmlns:a16="http://schemas.microsoft.com/office/drawing/2014/main" id="{98596DEC-1B6D-4EC7-8FA3-F5F10E2DE4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348880"/>
            <a:ext cx="1835308" cy="1224136"/>
          </a:xfrm>
          <a:prstGeom prst="rect">
            <a:avLst/>
          </a:prstGeom>
        </p:spPr>
      </p:pic>
      <p:pic>
        <p:nvPicPr>
          <p:cNvPr id="17" name="Bilde 16" descr="Et bilde som inneholder person, innendørs, mann, kvinne&#10;&#10;Automatisk generert beskrivelse">
            <a:extLst>
              <a:ext uri="{FF2B5EF4-FFF2-40B4-BE49-F238E27FC236}">
                <a16:creationId xmlns:a16="http://schemas.microsoft.com/office/drawing/2014/main" id="{A289AB12-01D7-44A7-9FF9-9B16FE75EF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962" y="2348880"/>
            <a:ext cx="1835309" cy="1224136"/>
          </a:xfrm>
          <a:prstGeom prst="rect">
            <a:avLst/>
          </a:prstGeom>
        </p:spPr>
      </p:pic>
      <p:pic>
        <p:nvPicPr>
          <p:cNvPr id="19" name="Bilde 18" descr="Et bilde som inneholder person, innendørs, bygning, barn&#10;&#10;Automatisk generert beskrivelse">
            <a:extLst>
              <a:ext uri="{FF2B5EF4-FFF2-40B4-BE49-F238E27FC236}">
                <a16:creationId xmlns:a16="http://schemas.microsoft.com/office/drawing/2014/main" id="{F25BF651-676C-42EF-962F-A16152A905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995" y="2013482"/>
            <a:ext cx="1040197" cy="1559534"/>
          </a:xfrm>
          <a:prstGeom prst="rect">
            <a:avLst/>
          </a:prstGeom>
        </p:spPr>
      </p:pic>
      <p:pic>
        <p:nvPicPr>
          <p:cNvPr id="21" name="Bilde 20" descr="Et bilde som inneholder person, utendørs, kvinne, bygning&#10;&#10;Automatisk generert beskrivelse">
            <a:extLst>
              <a:ext uri="{FF2B5EF4-FFF2-40B4-BE49-F238E27FC236}">
                <a16:creationId xmlns:a16="http://schemas.microsoft.com/office/drawing/2014/main" id="{9B4A96D8-8087-4233-98E3-A4116D4466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001040"/>
            <a:ext cx="1835308" cy="1224136"/>
          </a:xfrm>
          <a:prstGeom prst="rect">
            <a:avLst/>
          </a:prstGeom>
        </p:spPr>
      </p:pic>
      <p:pic>
        <p:nvPicPr>
          <p:cNvPr id="23" name="Bilde 22" descr="Et bilde som inneholder gress, utendørs, felt, barn&#10;&#10;Automatisk generert beskrivelse">
            <a:extLst>
              <a:ext uri="{FF2B5EF4-FFF2-40B4-BE49-F238E27FC236}">
                <a16:creationId xmlns:a16="http://schemas.microsoft.com/office/drawing/2014/main" id="{47294CF9-76C7-4968-91B3-08DCC47A8D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126" y="3965768"/>
            <a:ext cx="1835308" cy="1224136"/>
          </a:xfrm>
          <a:prstGeom prst="rect">
            <a:avLst/>
          </a:prstGeom>
        </p:spPr>
      </p:pic>
      <p:pic>
        <p:nvPicPr>
          <p:cNvPr id="25" name="Bilde 24" descr="Et bilde som inneholder innendørs, kjøkken, forberedelse, bord&#10;&#10;Automatisk generert beskrivelse">
            <a:extLst>
              <a:ext uri="{FF2B5EF4-FFF2-40B4-BE49-F238E27FC236}">
                <a16:creationId xmlns:a16="http://schemas.microsoft.com/office/drawing/2014/main" id="{55B33A44-CED3-4522-95F8-B0861C9061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852" y="3904215"/>
            <a:ext cx="1980475" cy="132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00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0138AB4-37EE-4240-A71E-AF2B743EB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Autofit/>
          </a:bodyPr>
          <a:lstStyle/>
          <a:p>
            <a:r>
              <a:rPr lang="nn-NO" sz="2800" b="1" dirty="0"/>
              <a:t>Samarbeid med lokale styresmakter og forsking</a:t>
            </a:r>
            <a:endParaRPr lang="nb-NO" sz="28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0658071-6514-4491-B33D-A1F3097DBD3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7449" y="1412776"/>
            <a:ext cx="7772400" cy="4776258"/>
          </a:xfrm>
        </p:spPr>
        <p:txBody>
          <a:bodyPr/>
          <a:lstStyle/>
          <a:p>
            <a:pPr marL="457200" lvl="1" indent="0">
              <a:buNone/>
            </a:pPr>
            <a:r>
              <a:rPr lang="nb-NO" sz="2400" b="1" dirty="0" err="1"/>
              <a:t>Nishijin</a:t>
            </a:r>
            <a:r>
              <a:rPr lang="nn-NO" sz="2400" b="1" dirty="0"/>
              <a:t>-</a:t>
            </a:r>
            <a:r>
              <a:rPr lang="nn-NO" sz="2400" b="1" dirty="0" err="1"/>
              <a:t>ori</a:t>
            </a:r>
            <a:r>
              <a:rPr lang="nn-NO" sz="2400" b="1" dirty="0"/>
              <a:t> tekstilfabrikk i Kyoto (kimonotekstil)</a:t>
            </a:r>
          </a:p>
          <a:p>
            <a:pPr marL="800100" lvl="1" indent="-342900"/>
            <a:r>
              <a:rPr lang="nn-NO" sz="2400" dirty="0"/>
              <a:t>Ei undersøking om selskapet kvart 3. år, i samarbeid med universitet, Kyoto fylke og Kyoto kommune</a:t>
            </a:r>
          </a:p>
          <a:p>
            <a:pPr marL="800100" lvl="1" indent="-342900"/>
            <a:r>
              <a:rPr lang="nn-NO" sz="2400" dirty="0"/>
              <a:t>Starta  1955: om selskapet, produksjon, marknad, sal, råvare, utfordringar, osv. </a:t>
            </a:r>
          </a:p>
          <a:p>
            <a:pPr marL="800100" lvl="1" indent="-342900"/>
            <a:r>
              <a:rPr lang="nn-NO" dirty="0"/>
              <a:t>Kyoto-plan om </a:t>
            </a:r>
            <a:r>
              <a:rPr lang="nn-NO" dirty="0" err="1"/>
              <a:t>Nishijin</a:t>
            </a:r>
            <a:r>
              <a:rPr lang="nn-NO" dirty="0"/>
              <a:t> og byutvikling</a:t>
            </a:r>
          </a:p>
          <a:p>
            <a:pPr marL="457200" lvl="1" indent="0">
              <a:buNone/>
            </a:pPr>
            <a:r>
              <a:rPr lang="nn-NO" dirty="0">
                <a:hlinkClick r:id="rId2"/>
              </a:rPr>
              <a:t>https://www.city.kyoto.lg.jp/sogo/page/0000264270.html</a:t>
            </a:r>
            <a:r>
              <a:rPr lang="nn-NO" dirty="0"/>
              <a:t> </a:t>
            </a:r>
          </a:p>
          <a:p>
            <a:pPr marL="800100" lvl="1" indent="-342900"/>
            <a:endParaRPr lang="nn-NO" sz="2400" dirty="0"/>
          </a:p>
          <a:p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8502007-B39F-49CA-AA86-30F3AD9E3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4437112"/>
            <a:ext cx="1902117" cy="1524132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61CBACD4-2B9E-49B8-A6F6-9EFDDE4F9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8318" y="4437112"/>
            <a:ext cx="2299414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97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2649488" cy="696044"/>
          </a:xfrm>
        </p:spPr>
        <p:txBody>
          <a:bodyPr>
            <a:normAutofit fontScale="90000"/>
          </a:bodyPr>
          <a:lstStyle/>
          <a:p>
            <a:br>
              <a:rPr lang="nn-NO" dirty="0"/>
            </a:br>
            <a:r>
              <a:rPr lang="nn-NO" dirty="0"/>
              <a:t>Andre tiltak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765176"/>
          </a:xfrm>
        </p:spPr>
        <p:txBody>
          <a:bodyPr>
            <a:normAutofit lnSpcReduction="10000"/>
          </a:bodyPr>
          <a:lstStyle/>
          <a:p>
            <a:pPr marL="822960" lvl="5" indent="0">
              <a:spcBef>
                <a:spcPts val="580"/>
              </a:spcBef>
              <a:buClr>
                <a:schemeClr val="accent1"/>
              </a:buClr>
              <a:buNone/>
            </a:pPr>
            <a:r>
              <a:rPr lang="nn-NO" dirty="0"/>
              <a:t>  </a:t>
            </a:r>
          </a:p>
          <a:p>
            <a:pPr lvl="2"/>
            <a:r>
              <a:rPr lang="nn-NO" dirty="0"/>
              <a:t>Utvikling av anime- og manga-produkt ved bruk av tradisjonshandverk </a:t>
            </a:r>
          </a:p>
          <a:p>
            <a:pPr lvl="2"/>
            <a:r>
              <a:rPr lang="nn-NO" dirty="0"/>
              <a:t>Ny utvikling av gåver av tradisjonshandverk</a:t>
            </a:r>
          </a:p>
          <a:p>
            <a:pPr lvl="2"/>
            <a:r>
              <a:rPr lang="nn-NO" dirty="0"/>
              <a:t>PR ved japanske ambassadar</a:t>
            </a:r>
          </a:p>
          <a:p>
            <a:pPr lvl="2"/>
            <a:r>
              <a:rPr lang="nn-NO" dirty="0"/>
              <a:t>Frimerkeserie med tradisjonshandverk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852987"/>
            <a:ext cx="2349382" cy="1568003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941168"/>
            <a:ext cx="1578419" cy="1638549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173" y="5023966"/>
            <a:ext cx="1963936" cy="1472952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4139952" y="623731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 err="1"/>
              <a:t>Kyo-uchiwa</a:t>
            </a:r>
            <a:r>
              <a:rPr lang="nn-NO" sz="1200" dirty="0"/>
              <a:t>, Kyoto</a:t>
            </a:r>
          </a:p>
          <a:p>
            <a:r>
              <a:rPr lang="nn-NO" sz="1200" dirty="0" err="1"/>
              <a:t>Nishijinori</a:t>
            </a:r>
            <a:r>
              <a:rPr lang="nn-NO" sz="1200" dirty="0"/>
              <a:t>, Kyoto</a:t>
            </a:r>
            <a:endParaRPr lang="nb-NO" sz="1200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94EEB3B-F533-4EB8-A146-2F15C03668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3546674"/>
            <a:ext cx="2444708" cy="1060796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C7EFA709-9D57-4474-B239-6EF8DCDF2D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7824" y="3552771"/>
            <a:ext cx="2438611" cy="105469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4FC189FC-FF34-40EB-9B50-2B2CB16BA0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8144" y="3546674"/>
            <a:ext cx="1550017" cy="101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54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836712"/>
            <a:ext cx="4608512" cy="5170064"/>
          </a:xfrm>
        </p:spPr>
      </p:pic>
    </p:spTree>
    <p:extLst>
      <p:ext uri="{BB962C8B-B14F-4D97-AF65-F5344CB8AC3E}">
        <p14:creationId xmlns:p14="http://schemas.microsoft.com/office/powerpoint/2010/main" val="3180133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Referansar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n-NO" sz="2400" dirty="0"/>
              <a:t>Ministry </a:t>
            </a:r>
            <a:r>
              <a:rPr lang="nn-NO" sz="2400" dirty="0" err="1"/>
              <a:t>of</a:t>
            </a:r>
            <a:r>
              <a:rPr lang="nn-NO" sz="2400" dirty="0"/>
              <a:t> </a:t>
            </a:r>
            <a:r>
              <a:rPr lang="nn-NO" sz="2400" dirty="0" err="1"/>
              <a:t>Economy</a:t>
            </a:r>
            <a:r>
              <a:rPr lang="nn-NO" sz="2400" dirty="0"/>
              <a:t>, Trade and Industry</a:t>
            </a:r>
            <a:r>
              <a:rPr lang="nn-NO" dirty="0"/>
              <a:t>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2000" u="sng" dirty="0">
                <a:solidFill>
                  <a:srgbClr val="0563C1"/>
                </a:solidFill>
                <a:effectLst/>
                <a:ea typeface="Yu Mincho" panose="02020400000000000000" pitchFamily="18" charset="-128"/>
                <a:cs typeface="Times New Roman" panose="02020603050405020304" pitchFamily="18" charset="0"/>
                <a:hlinkClick r:id="rId2"/>
              </a:rPr>
              <a:t>https://www.meti.go.jp/policy/mono_info_service/mono/nichiyo-densan/hojokin/honpen_gaidbook_ver2.pdf</a:t>
            </a:r>
            <a:endParaRPr lang="nb-NO" sz="2000" u="sng" dirty="0">
              <a:solidFill>
                <a:srgbClr val="0563C1"/>
              </a:solidFill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u="sng" dirty="0">
                <a:solidFill>
                  <a:srgbClr val="0563C1"/>
                </a:solidFill>
                <a:effectLst/>
                <a:ea typeface="Yu Mincho" panose="02020400000000000000" pitchFamily="18" charset="-128"/>
                <a:cs typeface="Times New Roman" panose="02020603050405020304" pitchFamily="18" charset="0"/>
                <a:hlinkClick r:id="rId3"/>
              </a:rPr>
              <a:t>https://www.dbj.jp/topics/region/industry/files/0000030626_file2.pdf</a:t>
            </a:r>
            <a:r>
              <a:rPr lang="nb-NO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</a:p>
          <a:p>
            <a:r>
              <a:rPr lang="nb-NO" sz="1800" u="sng" dirty="0">
                <a:solidFill>
                  <a:srgbClr val="0563C1"/>
                </a:solidFill>
                <a:effectLst/>
                <a:ea typeface="Yu Mincho" panose="02020400000000000000" pitchFamily="18" charset="-128"/>
                <a:cs typeface="Times New Roman" panose="02020603050405020304" pitchFamily="18" charset="0"/>
                <a:hlinkClick r:id="rId4"/>
              </a:rPr>
              <a:t>https://core.ac.uk/download/pdf/327125753.pdf</a:t>
            </a:r>
            <a:endParaRPr lang="nb-NO" sz="1800" u="sng" dirty="0">
              <a:solidFill>
                <a:srgbClr val="0563C1"/>
              </a:solidFill>
              <a:effectLst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u="sng" dirty="0">
                <a:solidFill>
                  <a:srgbClr val="0563C1"/>
                </a:solidFill>
                <a:effectLst/>
                <a:ea typeface="Yu Mincho" panose="02020400000000000000" pitchFamily="18" charset="-128"/>
                <a:cs typeface="Times New Roman" panose="02020603050405020304" pitchFamily="18" charset="0"/>
                <a:hlinkClick r:id="rId5"/>
              </a:rPr>
              <a:t>https://www.bus.nihon-u.ac.jp/wp-content/themes/nichidai/assets/img/unique/laboratory/kiyo/88-4_YamamotoAtsutami.pdf</a:t>
            </a:r>
            <a:r>
              <a:rPr lang="nb-NO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Densan</a:t>
            </a:r>
            <a:r>
              <a:rPr lang="en-US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Academy: </a:t>
            </a:r>
            <a:r>
              <a:rPr lang="en-US" sz="1800" u="sng" dirty="0">
                <a:solidFill>
                  <a:srgbClr val="0563C1"/>
                </a:solidFill>
                <a:effectLst/>
                <a:ea typeface="Yu Mincho" panose="02020400000000000000" pitchFamily="18" charset="-128"/>
                <a:cs typeface="Times New Roman" panose="02020603050405020304" pitchFamily="18" charset="0"/>
                <a:hlinkClick r:id="rId6"/>
              </a:rPr>
              <a:t>https://www.facebook.com/groups/698298960343565/?ref=nf_target&amp;fref=nf</a:t>
            </a:r>
            <a:r>
              <a:rPr lang="en-US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endParaRPr lang="nb-NO" sz="1800" dirty="0">
              <a:effectLst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HP: </a:t>
            </a:r>
            <a:r>
              <a:rPr lang="en-US" sz="1800" u="sng" dirty="0">
                <a:solidFill>
                  <a:srgbClr val="0563C1"/>
                </a:solidFill>
                <a:effectLst/>
                <a:ea typeface="Yu Mincho" panose="02020400000000000000" pitchFamily="18" charset="-128"/>
                <a:cs typeface="Times New Roman" panose="02020603050405020304" pitchFamily="18" charset="0"/>
                <a:hlinkClick r:id="rId7"/>
              </a:rPr>
              <a:t>https://mijp.co.jp/service/densan/</a:t>
            </a:r>
            <a:r>
              <a:rPr lang="en-US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endParaRPr lang="nb-NO" sz="1800" dirty="0">
              <a:effectLst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Made In Japan: </a:t>
            </a:r>
            <a:r>
              <a:rPr lang="en-US" sz="1800" u="sng" dirty="0">
                <a:solidFill>
                  <a:srgbClr val="0563C1"/>
                </a:solidFill>
                <a:effectLst/>
                <a:ea typeface="Yu Mincho" panose="02020400000000000000" pitchFamily="18" charset="-128"/>
                <a:cs typeface="Times New Roman" panose="02020603050405020304" pitchFamily="18" charset="0"/>
                <a:hlinkClick r:id="rId8"/>
              </a:rPr>
              <a:t>https://mijp.co.jp/</a:t>
            </a:r>
            <a:r>
              <a:rPr lang="en-US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endParaRPr lang="nb-NO" sz="1800" dirty="0">
              <a:effectLst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sz="18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G-Brain: </a:t>
            </a:r>
            <a:r>
              <a:rPr lang="nn-NO" sz="1800" u="sng" dirty="0">
                <a:solidFill>
                  <a:srgbClr val="0563C1"/>
                </a:solidFill>
                <a:effectLst/>
                <a:ea typeface="Yu Mincho" panose="02020400000000000000" pitchFamily="18" charset="-128"/>
                <a:cs typeface="Times New Roman" panose="02020603050405020304" pitchFamily="18" charset="0"/>
                <a:hlinkClick r:id="rId9"/>
              </a:rPr>
              <a:t>https://www.hakuhodo.co.jp/uploads/2016/07/20160706.pdf</a:t>
            </a:r>
            <a:endParaRPr lang="nn-NO" sz="1800" u="sng" dirty="0">
              <a:solidFill>
                <a:srgbClr val="0563C1"/>
              </a:solidFill>
              <a:effectLst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8582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n-NO" dirty="0"/>
              <a:t>Tradisjonshandverk i Japan («</a:t>
            </a:r>
            <a:r>
              <a:rPr lang="nn-NO" i="1" dirty="0" err="1"/>
              <a:t>densan</a:t>
            </a:r>
            <a:r>
              <a:rPr lang="nn-NO" dirty="0"/>
              <a:t>»): ei innleiing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611560" y="1844824"/>
            <a:ext cx="8132440" cy="345638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n-NO" b="1" dirty="0"/>
              <a:t>Law for </a:t>
            </a:r>
            <a:r>
              <a:rPr lang="nn-NO" b="1" dirty="0" err="1"/>
              <a:t>the</a:t>
            </a:r>
            <a:r>
              <a:rPr lang="nn-NO" b="1" dirty="0"/>
              <a:t> </a:t>
            </a:r>
            <a:r>
              <a:rPr lang="nn-NO" b="1" dirty="0" err="1"/>
              <a:t>Promotion</a:t>
            </a:r>
            <a:r>
              <a:rPr lang="nn-NO" b="1" dirty="0"/>
              <a:t> </a:t>
            </a:r>
            <a:r>
              <a:rPr lang="nn-NO" b="1" dirty="0" err="1"/>
              <a:t>of</a:t>
            </a:r>
            <a:r>
              <a:rPr lang="nn-NO" b="1" dirty="0"/>
              <a:t> </a:t>
            </a:r>
            <a:r>
              <a:rPr lang="nn-NO" b="1" dirty="0" err="1"/>
              <a:t>Traditional</a:t>
            </a:r>
            <a:r>
              <a:rPr lang="nn-NO" b="1" dirty="0"/>
              <a:t> Craft Industries (1974)</a:t>
            </a:r>
          </a:p>
          <a:p>
            <a:r>
              <a:rPr lang="nn-NO" dirty="0"/>
              <a:t>Fremje og vidareutvikle tradisjonshandverks-industri</a:t>
            </a:r>
          </a:p>
          <a:p>
            <a:r>
              <a:rPr lang="nn-NO" dirty="0"/>
              <a:t>Ansvar: Finans-, handel- og industridepartementet.  </a:t>
            </a:r>
          </a:p>
          <a:p>
            <a:pPr marL="0" indent="0">
              <a:buNone/>
            </a:pPr>
            <a:r>
              <a:rPr lang="nn-NO" dirty="0"/>
              <a:t> </a:t>
            </a:r>
          </a:p>
          <a:p>
            <a:r>
              <a:rPr lang="nn-NO" i="1" dirty="0"/>
              <a:t>Definisjon av «</a:t>
            </a:r>
            <a:r>
              <a:rPr lang="nn-NO" i="1" dirty="0" err="1"/>
              <a:t>densan</a:t>
            </a:r>
            <a:r>
              <a:rPr lang="nn-NO" i="1" dirty="0"/>
              <a:t>» </a:t>
            </a:r>
            <a:r>
              <a:rPr lang="nn-NO" dirty="0"/>
              <a:t>: </a:t>
            </a:r>
          </a:p>
          <a:p>
            <a:pPr lvl="1"/>
            <a:r>
              <a:rPr lang="nn-NO" dirty="0"/>
              <a:t>Brukt i kvardagsliv, (hovudsakleg) produsert for hand, tradisjonell teknikk/ ferdigheit (minst 100 år), t</a:t>
            </a:r>
            <a:r>
              <a:rPr lang="nn-NO" sz="2400" dirty="0"/>
              <a:t>radisjonelle materiale, produsert i eit visst geografisk område av eit visst tal produsentar</a:t>
            </a:r>
          </a:p>
          <a:p>
            <a:pPr lvl="1"/>
            <a:endParaRPr lang="nn-NO" dirty="0"/>
          </a:p>
          <a:p>
            <a:pPr marL="0" indent="0">
              <a:buNone/>
            </a:pPr>
            <a:r>
              <a:rPr lang="nn-NO" dirty="0"/>
              <a:t> </a:t>
            </a:r>
            <a:endParaRPr lang="nb-NO" dirty="0"/>
          </a:p>
          <a:p>
            <a:endParaRPr lang="nn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813765"/>
            <a:ext cx="2304256" cy="1644983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779283"/>
            <a:ext cx="2453788" cy="1751732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7092280" y="6014557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Hokkaido fylke: </a:t>
            </a:r>
          </a:p>
          <a:p>
            <a:r>
              <a:rPr lang="nn-NO" sz="1200" dirty="0" err="1"/>
              <a:t>Nibutani</a:t>
            </a:r>
            <a:r>
              <a:rPr lang="nn-NO" sz="1200" dirty="0"/>
              <a:t> </a:t>
            </a:r>
            <a:r>
              <a:rPr lang="nn-NO" sz="1200" dirty="0" err="1"/>
              <a:t>Attoushi</a:t>
            </a:r>
            <a:r>
              <a:rPr lang="nn-NO" sz="1200" dirty="0"/>
              <a:t>, </a:t>
            </a:r>
          </a:p>
          <a:p>
            <a:r>
              <a:rPr lang="nn-NO" sz="1200" dirty="0" err="1"/>
              <a:t>Nibutani-ita</a:t>
            </a:r>
            <a:r>
              <a:rPr lang="nn-NO" sz="1200" dirty="0"/>
              <a:t> 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192643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n-NO" dirty="0"/>
              <a:t>DENSAN: PRODUKT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1115616" y="1916832"/>
            <a:ext cx="7772400" cy="2880320"/>
          </a:xfrm>
        </p:spPr>
        <p:txBody>
          <a:bodyPr/>
          <a:lstStyle/>
          <a:p>
            <a:r>
              <a:rPr lang="nn-NO" dirty="0"/>
              <a:t>232 industriverksemder for </a:t>
            </a:r>
            <a:r>
              <a:rPr lang="nn-NO" i="1" dirty="0" err="1"/>
              <a:t>densan</a:t>
            </a:r>
            <a:r>
              <a:rPr lang="nn-NO" dirty="0"/>
              <a:t> over heile Japan (per november 2018) </a:t>
            </a:r>
          </a:p>
          <a:p>
            <a:r>
              <a:rPr lang="nn-NO" dirty="0"/>
              <a:t>Tekstilar, lakkvare, bambus, </a:t>
            </a:r>
            <a:r>
              <a:rPr lang="nn-NO" dirty="0" err="1"/>
              <a:t>trehandverk</a:t>
            </a:r>
            <a:r>
              <a:rPr lang="nn-NO" dirty="0"/>
              <a:t>, metallhandverk, buddhistaltar, </a:t>
            </a:r>
            <a:r>
              <a:rPr lang="nn-NO" dirty="0" err="1"/>
              <a:t>kokeshi</a:t>
            </a:r>
            <a:r>
              <a:rPr lang="nn-NO" dirty="0"/>
              <a:t>-dokker i tre, </a:t>
            </a:r>
            <a:r>
              <a:rPr lang="nn-NO" dirty="0" err="1"/>
              <a:t>washi</a:t>
            </a:r>
            <a:r>
              <a:rPr lang="nn-NO" dirty="0"/>
              <a:t>-papir, osv. 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1742212" cy="124132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420448"/>
            <a:ext cx="2376264" cy="1696388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408886"/>
            <a:ext cx="2392459" cy="1707950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186522" y="602128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 err="1"/>
              <a:t>Yamanaka</a:t>
            </a:r>
            <a:r>
              <a:rPr lang="nn-NO" sz="1200" dirty="0"/>
              <a:t> Toki, Ishikawa</a:t>
            </a:r>
          </a:p>
          <a:p>
            <a:r>
              <a:rPr lang="nn-NO" sz="1200" dirty="0" err="1"/>
              <a:t>Imari</a:t>
            </a:r>
            <a:r>
              <a:rPr lang="nn-NO" sz="1200" dirty="0"/>
              <a:t>/ </a:t>
            </a:r>
            <a:r>
              <a:rPr lang="nn-NO" sz="1200" dirty="0" err="1"/>
              <a:t>Aritayaki</a:t>
            </a:r>
            <a:endParaRPr lang="nn-NO" sz="1200" dirty="0"/>
          </a:p>
          <a:p>
            <a:r>
              <a:rPr lang="nn-NO" sz="1200" dirty="0" err="1"/>
              <a:t>Amakusa-tojiki</a:t>
            </a:r>
            <a:r>
              <a:rPr lang="nn-NO" sz="1200" dirty="0"/>
              <a:t>, Kumamoto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158605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«The </a:t>
            </a:r>
            <a:r>
              <a:rPr lang="nn-NO" dirty="0" err="1"/>
              <a:t>key</a:t>
            </a:r>
            <a:r>
              <a:rPr lang="nn-NO" dirty="0"/>
              <a:t> is </a:t>
            </a:r>
            <a:r>
              <a:rPr lang="nn-NO" dirty="0" err="1"/>
              <a:t>innovation</a:t>
            </a:r>
            <a:r>
              <a:rPr lang="nn-NO" dirty="0"/>
              <a:t>»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899592" y="2132856"/>
            <a:ext cx="7772400" cy="3528392"/>
          </a:xfrm>
        </p:spPr>
        <p:txBody>
          <a:bodyPr/>
          <a:lstStyle/>
          <a:p>
            <a:pPr marL="0" indent="0">
              <a:buNone/>
            </a:pPr>
            <a:r>
              <a:rPr lang="nn-NO" dirty="0"/>
              <a:t>«The </a:t>
            </a:r>
            <a:r>
              <a:rPr lang="nn-NO" dirty="0" err="1"/>
              <a:t>key</a:t>
            </a:r>
            <a:r>
              <a:rPr lang="nn-NO" dirty="0"/>
              <a:t> is </a:t>
            </a:r>
            <a:r>
              <a:rPr lang="nn-NO" dirty="0" err="1"/>
              <a:t>innovation</a:t>
            </a:r>
            <a:r>
              <a:rPr lang="nn-NO" dirty="0"/>
              <a:t>. With a </a:t>
            </a:r>
            <a:r>
              <a:rPr lang="nn-NO" dirty="0" err="1"/>
              <a:t>touch</a:t>
            </a:r>
            <a:r>
              <a:rPr lang="nn-NO" dirty="0"/>
              <a:t> </a:t>
            </a:r>
            <a:r>
              <a:rPr lang="nn-NO" dirty="0" err="1"/>
              <a:t>of</a:t>
            </a:r>
            <a:r>
              <a:rPr lang="nn-NO" dirty="0"/>
              <a:t> </a:t>
            </a:r>
            <a:r>
              <a:rPr lang="nn-NO" dirty="0" err="1"/>
              <a:t>innovation</a:t>
            </a:r>
            <a:r>
              <a:rPr lang="nn-NO" dirty="0"/>
              <a:t>, </a:t>
            </a:r>
            <a:r>
              <a:rPr lang="nn-NO" dirty="0" err="1"/>
              <a:t>traditional</a:t>
            </a:r>
            <a:r>
              <a:rPr lang="nn-NO" dirty="0"/>
              <a:t> </a:t>
            </a:r>
            <a:r>
              <a:rPr lang="nn-NO" dirty="0" err="1"/>
              <a:t>crafts</a:t>
            </a:r>
            <a:r>
              <a:rPr lang="nn-NO" dirty="0"/>
              <a:t> </a:t>
            </a:r>
            <a:r>
              <a:rPr lang="nn-NO" dirty="0" err="1"/>
              <a:t>can</a:t>
            </a:r>
            <a:r>
              <a:rPr lang="nn-NO" dirty="0"/>
              <a:t> live </a:t>
            </a:r>
            <a:r>
              <a:rPr lang="nn-NO" dirty="0" err="1"/>
              <a:t>on</a:t>
            </a:r>
            <a:r>
              <a:rPr lang="nn-NO" dirty="0"/>
              <a:t>, </a:t>
            </a:r>
            <a:r>
              <a:rPr lang="nn-NO" dirty="0" err="1"/>
              <a:t>making</a:t>
            </a:r>
            <a:r>
              <a:rPr lang="nn-NO" dirty="0"/>
              <a:t> </a:t>
            </a:r>
            <a:r>
              <a:rPr lang="nn-NO" dirty="0" err="1"/>
              <a:t>products</a:t>
            </a:r>
            <a:r>
              <a:rPr lang="nn-NO" dirty="0"/>
              <a:t> </a:t>
            </a:r>
            <a:r>
              <a:rPr lang="nn-NO" dirty="0" err="1"/>
              <a:t>that</a:t>
            </a:r>
            <a:r>
              <a:rPr lang="nn-NO" dirty="0"/>
              <a:t> </a:t>
            </a:r>
            <a:r>
              <a:rPr lang="nn-NO" dirty="0" err="1"/>
              <a:t>can</a:t>
            </a:r>
            <a:r>
              <a:rPr lang="nn-NO" dirty="0"/>
              <a:t> appeal to a </a:t>
            </a:r>
            <a:r>
              <a:rPr lang="nn-NO" dirty="0" err="1"/>
              <a:t>changing</a:t>
            </a:r>
            <a:r>
              <a:rPr lang="nn-NO" dirty="0"/>
              <a:t> </a:t>
            </a:r>
            <a:r>
              <a:rPr lang="nn-NO" dirty="0" err="1"/>
              <a:t>society</a:t>
            </a:r>
            <a:r>
              <a:rPr lang="nn-NO" dirty="0"/>
              <a:t>, </a:t>
            </a:r>
            <a:r>
              <a:rPr lang="nn-NO" dirty="0" err="1"/>
              <a:t>both</a:t>
            </a:r>
            <a:r>
              <a:rPr lang="nn-NO" dirty="0"/>
              <a:t> in Japan and </a:t>
            </a:r>
            <a:r>
              <a:rPr lang="nn-NO" dirty="0" err="1"/>
              <a:t>abroad</a:t>
            </a:r>
            <a:r>
              <a:rPr lang="nn-NO" dirty="0"/>
              <a:t>.» </a:t>
            </a:r>
          </a:p>
          <a:p>
            <a:pPr marL="0" indent="0" algn="r">
              <a:buNone/>
            </a:pPr>
            <a:r>
              <a:rPr lang="nn-NO" dirty="0"/>
              <a:t>	- </a:t>
            </a:r>
            <a:r>
              <a:rPr lang="nn-NO" sz="2000" dirty="0" err="1"/>
              <a:t>Masaaki</a:t>
            </a:r>
            <a:r>
              <a:rPr lang="nn-NO" sz="2000" dirty="0"/>
              <a:t> Sakai, direktør ved «</a:t>
            </a:r>
            <a:r>
              <a:rPr lang="nn-NO" sz="2000" dirty="0" err="1"/>
              <a:t>the</a:t>
            </a:r>
            <a:r>
              <a:rPr lang="nn-NO" sz="2000" dirty="0"/>
              <a:t> </a:t>
            </a:r>
            <a:r>
              <a:rPr lang="nn-NO" sz="2000" dirty="0" err="1"/>
              <a:t>Assocation</a:t>
            </a:r>
            <a:r>
              <a:rPr lang="nn-NO" sz="2000" dirty="0"/>
              <a:t> for </a:t>
            </a:r>
            <a:r>
              <a:rPr lang="nn-NO" sz="2000" dirty="0" err="1"/>
              <a:t>the</a:t>
            </a:r>
            <a:r>
              <a:rPr lang="nn-NO" sz="2000" dirty="0"/>
              <a:t> </a:t>
            </a:r>
            <a:r>
              <a:rPr lang="nn-NO" sz="2000" dirty="0" err="1"/>
              <a:t>Promotion</a:t>
            </a:r>
            <a:r>
              <a:rPr lang="nn-NO" sz="2000" dirty="0"/>
              <a:t> </a:t>
            </a:r>
            <a:r>
              <a:rPr lang="nn-NO" sz="2000" dirty="0" err="1"/>
              <a:t>of</a:t>
            </a:r>
            <a:r>
              <a:rPr lang="nn-NO" sz="2000" dirty="0"/>
              <a:t> </a:t>
            </a:r>
            <a:r>
              <a:rPr lang="nn-NO" sz="2000" dirty="0" err="1"/>
              <a:t>Traditional</a:t>
            </a:r>
            <a:r>
              <a:rPr lang="nn-NO" sz="2000" dirty="0"/>
              <a:t> Craft Industries», Tokyo </a:t>
            </a:r>
          </a:p>
          <a:p>
            <a:pPr marL="0" indent="0" algn="r">
              <a:buNone/>
            </a:pPr>
            <a:r>
              <a:rPr lang="nn-NO" sz="2000" dirty="0"/>
              <a:t>	(</a:t>
            </a:r>
            <a:r>
              <a:rPr lang="nn-NO" sz="2000" i="1" dirty="0"/>
              <a:t>The Japan Times</a:t>
            </a:r>
            <a:r>
              <a:rPr lang="nn-NO" sz="2000" dirty="0"/>
              <a:t>, 3. mai 2015) 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26271"/>
            <a:ext cx="2592288" cy="1850605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1043608" y="6471670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 err="1"/>
              <a:t>Dosawashi</a:t>
            </a:r>
            <a:r>
              <a:rPr lang="nn-NO" sz="1200" dirty="0"/>
              <a:t>, Kochi fylke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434091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3782" y="481534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nn-NO" dirty="0"/>
              <a:t>Tiltak for å fremje tradisjonshandverk </a:t>
            </a:r>
            <a:br>
              <a:rPr lang="nn-NO" dirty="0"/>
            </a:br>
            <a:r>
              <a:rPr lang="nn-NO" dirty="0"/>
              <a:t>i Japan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899592" y="2132856"/>
            <a:ext cx="7772400" cy="3528392"/>
          </a:xfrm>
        </p:spPr>
        <p:txBody>
          <a:bodyPr>
            <a:normAutofit/>
          </a:bodyPr>
          <a:lstStyle/>
          <a:p>
            <a:r>
              <a:rPr lang="nn-NO" dirty="0"/>
              <a:t>Opplæring av neste generasjon handverkarar</a:t>
            </a:r>
          </a:p>
          <a:p>
            <a:r>
              <a:rPr lang="nn-NO" dirty="0"/>
              <a:t>Innovasjon: utvikling av ny design og nye varer </a:t>
            </a:r>
          </a:p>
          <a:p>
            <a:r>
              <a:rPr lang="nn-NO" dirty="0"/>
              <a:t>Marknadsføring: </a:t>
            </a:r>
          </a:p>
          <a:p>
            <a:pPr lvl="1"/>
            <a:r>
              <a:rPr lang="nn-NO" dirty="0"/>
              <a:t>Styrke nettverk med småbutikkar og forbrukarar i Japan</a:t>
            </a:r>
          </a:p>
          <a:p>
            <a:pPr lvl="1"/>
            <a:r>
              <a:rPr lang="nn-NO" dirty="0"/>
              <a:t>Promotering i utlandet</a:t>
            </a:r>
          </a:p>
          <a:p>
            <a:pPr lvl="1"/>
            <a:r>
              <a:rPr lang="nn-NO" dirty="0"/>
              <a:t>Promotere «</a:t>
            </a:r>
            <a:r>
              <a:rPr lang="nn-NO" dirty="0" err="1"/>
              <a:t>crafts</a:t>
            </a:r>
            <a:r>
              <a:rPr lang="nn-NO" dirty="0"/>
              <a:t> </a:t>
            </a:r>
            <a:r>
              <a:rPr lang="nn-NO" dirty="0" err="1"/>
              <a:t>tourism</a:t>
            </a:r>
            <a:r>
              <a:rPr lang="nn-NO" dirty="0"/>
              <a:t>»</a:t>
            </a:r>
          </a:p>
          <a:p>
            <a:pPr lvl="1"/>
            <a:r>
              <a:rPr lang="nn-NO" dirty="0"/>
              <a:t>Samarbeid med andre selskap og forsking</a:t>
            </a:r>
          </a:p>
          <a:p>
            <a:pPr marL="320040" lvl="1" indent="0">
              <a:buNone/>
            </a:pPr>
            <a:endParaRPr lang="nn-NO" dirty="0"/>
          </a:p>
          <a:p>
            <a:pPr marL="320040" lvl="1" indent="0">
              <a:buNone/>
            </a:pPr>
            <a:endParaRPr lang="nn-NO" dirty="0"/>
          </a:p>
          <a:p>
            <a:endParaRPr lang="nn-NO" dirty="0"/>
          </a:p>
          <a:p>
            <a:endParaRPr lang="nn-NO" dirty="0"/>
          </a:p>
          <a:p>
            <a:endParaRPr lang="nn-NO" dirty="0"/>
          </a:p>
          <a:p>
            <a:pPr marL="0" indent="0">
              <a:buNone/>
            </a:pP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4B90868-EC5F-4A9E-B0AF-9F3FE797F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4766983"/>
            <a:ext cx="2255716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38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5576" y="448674"/>
            <a:ext cx="7992888" cy="508918"/>
          </a:xfrm>
        </p:spPr>
        <p:txBody>
          <a:bodyPr>
            <a:noAutofit/>
          </a:bodyPr>
          <a:lstStyle/>
          <a:p>
            <a:r>
              <a:rPr lang="nn-NO" sz="2400" b="1" dirty="0"/>
              <a:t>Opplæring av neste generasjon handverkarar (nokre døme)</a:t>
            </a:r>
            <a:endParaRPr lang="nb-NO" sz="24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755576" y="1196752"/>
            <a:ext cx="7772400" cy="4392488"/>
          </a:xfrm>
        </p:spPr>
        <p:txBody>
          <a:bodyPr>
            <a:normAutofit/>
          </a:bodyPr>
          <a:lstStyle/>
          <a:p>
            <a:r>
              <a:rPr lang="nb-NO" dirty="0"/>
              <a:t>Takaoka Design </a:t>
            </a:r>
            <a:r>
              <a:rPr lang="nn-NO" dirty="0"/>
              <a:t>&amp; Crafts Center</a:t>
            </a:r>
          </a:p>
          <a:p>
            <a:pPr lvl="1"/>
            <a:r>
              <a:rPr lang="nn-NO" dirty="0"/>
              <a:t>Undervisningsprogram i k</a:t>
            </a:r>
            <a:r>
              <a:rPr lang="nb-NO" dirty="0" err="1"/>
              <a:t>opar</a:t>
            </a:r>
            <a:r>
              <a:rPr lang="nb-NO" dirty="0"/>
              <a:t>- og (</a:t>
            </a:r>
            <a:r>
              <a:rPr lang="nb-NO" dirty="0" err="1"/>
              <a:t>urushi</a:t>
            </a:r>
            <a:r>
              <a:rPr lang="nb-NO" dirty="0"/>
              <a:t>-)lakk-handverk, 3D-modellering, osv. for </a:t>
            </a:r>
            <a:r>
              <a:rPr lang="nb-NO" dirty="0" err="1"/>
              <a:t>handverkarar</a:t>
            </a:r>
            <a:endParaRPr lang="nb-NO" dirty="0"/>
          </a:p>
          <a:p>
            <a:pPr marL="320040" lvl="1" indent="0">
              <a:buNone/>
            </a:pPr>
            <a:r>
              <a:rPr lang="nb-NO" dirty="0">
                <a:hlinkClick r:id="rId3"/>
              </a:rPr>
              <a:t>https://www.suncenter.co.jp/takaoka/</a:t>
            </a:r>
            <a:r>
              <a:rPr lang="nb-NO" dirty="0"/>
              <a:t>  </a:t>
            </a:r>
          </a:p>
          <a:p>
            <a:pPr marL="320040" lvl="1" indent="0">
              <a:buNone/>
            </a:pPr>
            <a:endParaRPr lang="nb-NO" dirty="0"/>
          </a:p>
          <a:p>
            <a:pPr marL="320040" lvl="1" indent="0">
              <a:buNone/>
            </a:pPr>
            <a:endParaRPr lang="nn-NO" dirty="0"/>
          </a:p>
          <a:p>
            <a:endParaRPr lang="nn-NO" dirty="0"/>
          </a:p>
          <a:p>
            <a:r>
              <a:rPr lang="nn-NO" sz="2400" dirty="0"/>
              <a:t>Utvikling av «DENSAN ACADEMY» (2015-): kurs i «</a:t>
            </a:r>
            <a:r>
              <a:rPr lang="nn-NO" sz="2400" dirty="0" err="1"/>
              <a:t>branding</a:t>
            </a:r>
            <a:r>
              <a:rPr lang="nn-NO" sz="2400" dirty="0"/>
              <a:t>», forhandlingsprosess med designarar, osv.  </a:t>
            </a:r>
          </a:p>
          <a:p>
            <a:pPr marL="0" indent="0">
              <a:buNone/>
            </a:pPr>
            <a:r>
              <a:rPr lang="nn-NO" sz="2400" dirty="0">
                <a:hlinkClick r:id="rId4"/>
              </a:rPr>
              <a:t>https://mijp.co.jp/service/densan/</a:t>
            </a:r>
            <a:r>
              <a:rPr lang="nn-NO" sz="2400" dirty="0"/>
              <a:t> </a:t>
            </a:r>
          </a:p>
          <a:p>
            <a:endParaRPr lang="nn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5" y="5453037"/>
            <a:ext cx="1513008" cy="108012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68" y="5289216"/>
            <a:ext cx="868985" cy="129865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919" y="5453035"/>
            <a:ext cx="1080121" cy="1080121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3450994" y="6099914"/>
            <a:ext cx="1539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 err="1"/>
              <a:t>Hasami-yaki</a:t>
            </a:r>
            <a:r>
              <a:rPr lang="nn-NO" sz="1200" dirty="0"/>
              <a:t>, Nagasaki</a:t>
            </a:r>
          </a:p>
          <a:p>
            <a:r>
              <a:rPr lang="nn-NO" sz="1200" dirty="0" err="1"/>
              <a:t>Kyo-yaki</a:t>
            </a:r>
            <a:r>
              <a:rPr lang="nn-NO" sz="1200" dirty="0"/>
              <a:t>/ </a:t>
            </a:r>
            <a:r>
              <a:rPr lang="nn-NO" sz="1200" dirty="0" err="1"/>
              <a:t>Kiyomizuyaki</a:t>
            </a:r>
            <a:endParaRPr lang="nb-NO" sz="1200" dirty="0"/>
          </a:p>
        </p:txBody>
      </p:sp>
      <p:pic>
        <p:nvPicPr>
          <p:cNvPr id="11" name="Bilde 10" descr="Et bilde som inneholder bord, sitter, sil, kopp&#10;&#10;Automatisk generert beskrivelse">
            <a:extLst>
              <a:ext uri="{FF2B5EF4-FFF2-40B4-BE49-F238E27FC236}">
                <a16:creationId xmlns:a16="http://schemas.microsoft.com/office/drawing/2014/main" id="{F40589A4-EDA5-4319-900C-E2E1F6BD05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929" y="2889823"/>
            <a:ext cx="1467149" cy="1078354"/>
          </a:xfrm>
          <a:prstGeom prst="rect">
            <a:avLst/>
          </a:prstGeom>
        </p:spPr>
      </p:pic>
      <p:pic>
        <p:nvPicPr>
          <p:cNvPr id="13" name="Bilde 12" descr="Et bilde som inneholder vase, innendørs, bord, sitter&#10;&#10;Automatisk generert beskrivelse">
            <a:extLst>
              <a:ext uri="{FF2B5EF4-FFF2-40B4-BE49-F238E27FC236}">
                <a16:creationId xmlns:a16="http://schemas.microsoft.com/office/drawing/2014/main" id="{D3F8A99F-AE0D-472B-B1E1-76DD3FD399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225" y="2889823"/>
            <a:ext cx="1287586" cy="1078354"/>
          </a:xfrm>
          <a:prstGeom prst="rect">
            <a:avLst/>
          </a:prstGeom>
        </p:spPr>
      </p:pic>
      <p:pic>
        <p:nvPicPr>
          <p:cNvPr id="15" name="Bilde 14" descr="Et bilde som inneholder person, innendørs, bord, mat&#10;&#10;Automatisk generert beskrivelse">
            <a:extLst>
              <a:ext uri="{FF2B5EF4-FFF2-40B4-BE49-F238E27FC236}">
                <a16:creationId xmlns:a16="http://schemas.microsoft.com/office/drawing/2014/main" id="{063C90ED-19F4-4E77-9951-5443A4F802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178" y="2378892"/>
            <a:ext cx="1986607" cy="158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16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7546032" cy="865584"/>
          </a:xfrm>
        </p:spPr>
        <p:txBody>
          <a:bodyPr>
            <a:normAutofit fontScale="90000"/>
          </a:bodyPr>
          <a:lstStyle/>
          <a:p>
            <a:br>
              <a:rPr lang="nb-NO" sz="2800" dirty="0"/>
            </a:br>
            <a:r>
              <a:rPr lang="nn-NO" sz="2800" b="1" dirty="0"/>
              <a:t>Innovasjon: </a:t>
            </a:r>
            <a:br>
              <a:rPr lang="nn-NO" sz="2800" b="1" dirty="0"/>
            </a:br>
            <a:r>
              <a:rPr lang="nn-NO" sz="2800" b="1" dirty="0"/>
              <a:t>utvikling av ny design og </a:t>
            </a:r>
            <a:r>
              <a:rPr lang="nb-NO" sz="2800" b="1" dirty="0"/>
              <a:t>produksjon av nye varer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4F2BC150-2671-49BB-8DFB-EBBC0844C73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n-NO" dirty="0"/>
              <a:t>Takaoka </a:t>
            </a:r>
            <a:r>
              <a:rPr lang="nn-NO" dirty="0" err="1"/>
              <a:t>Doki</a:t>
            </a:r>
            <a:r>
              <a:rPr lang="nn-NO" dirty="0"/>
              <a:t> (koparvare), Takaoka, Toyama fylke</a:t>
            </a:r>
            <a:endParaRPr lang="nb-NO" dirty="0"/>
          </a:p>
          <a:p>
            <a:pPr marL="0" indent="0">
              <a:buNone/>
            </a:pPr>
            <a:r>
              <a:rPr lang="nb-NO" dirty="0">
                <a:hlinkClick r:id="rId2"/>
              </a:rPr>
              <a:t>https://youtu.be/TYMzbzUw2cQ</a:t>
            </a:r>
            <a:r>
              <a:rPr lang="nb-NO" dirty="0"/>
              <a:t>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n-NO" dirty="0"/>
          </a:p>
          <a:p>
            <a:r>
              <a:rPr lang="nn-NO" dirty="0" err="1"/>
              <a:t>Nambu</a:t>
            </a:r>
            <a:r>
              <a:rPr lang="nn-NO" dirty="0"/>
              <a:t> </a:t>
            </a:r>
            <a:r>
              <a:rPr lang="nn-NO" dirty="0" err="1"/>
              <a:t>Tekki</a:t>
            </a:r>
            <a:r>
              <a:rPr lang="nn-NO" dirty="0"/>
              <a:t> (tradisjonell jernvare), </a:t>
            </a:r>
            <a:r>
              <a:rPr lang="nn-NO" dirty="0" err="1"/>
              <a:t>Morioka</a:t>
            </a:r>
            <a:r>
              <a:rPr lang="nn-NO" dirty="0"/>
              <a:t>, Iwate fylke</a:t>
            </a:r>
          </a:p>
          <a:p>
            <a:pPr marL="0" indent="0">
              <a:buNone/>
            </a:pPr>
            <a:r>
              <a:rPr lang="nb-NO" dirty="0">
                <a:hlinkClick r:id="rId3"/>
              </a:rPr>
              <a:t>https://iwachu.co.jp/</a:t>
            </a:r>
            <a:r>
              <a:rPr lang="nb-NO" dirty="0"/>
              <a:t> </a:t>
            </a:r>
          </a:p>
          <a:p>
            <a:endParaRPr lang="nb-NO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D49909-4E4E-4C97-A78B-69B77F246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338" y="2380397"/>
            <a:ext cx="1993645" cy="1120611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550355F8-028A-431D-BE09-CE57211C68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3656" y="1984122"/>
            <a:ext cx="1390008" cy="1524132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B17A0818-D9CE-426D-8116-1D33529818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7865" y="2374300"/>
            <a:ext cx="1656184" cy="1121761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7679C361-3C8E-4B60-8CEF-A097F3F3DD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5769" y="2374300"/>
            <a:ext cx="1182727" cy="1133954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63E51131-3475-4A10-B200-A8E2C8D99A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32" y="4739838"/>
            <a:ext cx="2304256" cy="1382554"/>
          </a:xfrm>
          <a:prstGeom prst="rect">
            <a:avLst/>
          </a:prstGeo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0C9C5442-EDBB-40A8-AF49-C88EC12A9C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7557" y="5000631"/>
            <a:ext cx="1254443" cy="1121761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955F284-3C42-4A00-B3F9-D8FE0A6488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5730" y="4855753"/>
            <a:ext cx="1749514" cy="116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80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0D2837-F8C0-4FE3-BA43-E9ECD4CEB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60648"/>
            <a:ext cx="7772400" cy="1058228"/>
          </a:xfrm>
        </p:spPr>
        <p:txBody>
          <a:bodyPr>
            <a:normAutofit/>
          </a:bodyPr>
          <a:lstStyle/>
          <a:p>
            <a:r>
              <a:rPr lang="nn-NO" sz="2800" b="1" dirty="0"/>
              <a:t>Andre nye merkevarer og design </a:t>
            </a:r>
            <a:br>
              <a:rPr lang="nn-NO" sz="2800" b="1" dirty="0"/>
            </a:br>
            <a:r>
              <a:rPr lang="nn-NO" sz="2800" b="1" dirty="0"/>
              <a:t>(frå tradisjonelle handverkselskap)  </a:t>
            </a:r>
            <a:endParaRPr lang="nb-NO" sz="2800" b="1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EC0F6E-D5BB-4E55-87B9-8A6F1805183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b-NO" dirty="0" err="1"/>
              <a:t>Nousaku</a:t>
            </a:r>
            <a:r>
              <a:rPr lang="nn-NO" dirty="0"/>
              <a:t> </a:t>
            </a:r>
            <a:r>
              <a:rPr lang="ja-JP" altLang="nb-NO" dirty="0"/>
              <a:t>能作</a:t>
            </a:r>
            <a:r>
              <a:rPr lang="nb-NO" dirty="0"/>
              <a:t> </a:t>
            </a:r>
            <a:r>
              <a:rPr lang="nb-NO" dirty="0">
                <a:hlinkClick r:id="rId2"/>
              </a:rPr>
              <a:t>https://www.nousaku.co.jp/</a:t>
            </a:r>
            <a:endParaRPr lang="nb-NO" dirty="0"/>
          </a:p>
          <a:p>
            <a:r>
              <a:rPr lang="nb-NO" dirty="0" err="1"/>
              <a:t>Hacoa</a:t>
            </a:r>
            <a:r>
              <a:rPr lang="nb-NO" dirty="0"/>
              <a:t> </a:t>
            </a:r>
            <a:r>
              <a:rPr lang="nb-NO" dirty="0">
                <a:hlinkClick r:id="rId3"/>
              </a:rPr>
              <a:t>https://www.hacoa.com/</a:t>
            </a:r>
            <a:r>
              <a:rPr lang="nb-NO" dirty="0"/>
              <a:t> </a:t>
            </a:r>
          </a:p>
          <a:p>
            <a:r>
              <a:rPr lang="nb-NO" dirty="0"/>
              <a:t>Alte </a:t>
            </a:r>
            <a:r>
              <a:rPr lang="nb-NO" dirty="0" err="1"/>
              <a:t>Meister</a:t>
            </a:r>
            <a:r>
              <a:rPr lang="nb-NO" dirty="0"/>
              <a:t> </a:t>
            </a:r>
            <a:r>
              <a:rPr lang="nb-NO" dirty="0">
                <a:hlinkClick r:id="rId4"/>
              </a:rPr>
              <a:t>https://alte-meister.co.jp/</a:t>
            </a:r>
            <a:endParaRPr lang="nb-NO" dirty="0"/>
          </a:p>
          <a:p>
            <a:r>
              <a:rPr lang="nb-NO" dirty="0"/>
              <a:t>HOSOO  </a:t>
            </a:r>
            <a:r>
              <a:rPr lang="nb-NO" dirty="0">
                <a:hlinkClick r:id="rId5"/>
              </a:rPr>
              <a:t>http://www.hosoo-kyoto.com/</a:t>
            </a:r>
            <a:r>
              <a:rPr lang="nb-NO" dirty="0"/>
              <a:t> </a:t>
            </a:r>
          </a:p>
          <a:p>
            <a:endParaRPr lang="nb-NO" dirty="0"/>
          </a:p>
        </p:txBody>
      </p:sp>
      <p:pic>
        <p:nvPicPr>
          <p:cNvPr id="5" name="Bilde 4" descr="Et bilde som inneholder bord, innendørs, sitter, tallerken&#10;&#10;Automatisk generert beskrivelse">
            <a:extLst>
              <a:ext uri="{FF2B5EF4-FFF2-40B4-BE49-F238E27FC236}">
                <a16:creationId xmlns:a16="http://schemas.microsoft.com/office/drawing/2014/main" id="{0D938905-9640-482C-A24B-9C661E7883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586" y="3085728"/>
            <a:ext cx="1296144" cy="1296144"/>
          </a:xfrm>
          <a:prstGeom prst="rect">
            <a:avLst/>
          </a:prstGeom>
        </p:spPr>
      </p:pic>
      <p:pic>
        <p:nvPicPr>
          <p:cNvPr id="7" name="Bilde 6" descr="Et bilde som inneholder kopp, bord, mat, kaffe&#10;&#10;Automatisk generert beskrivelse">
            <a:extLst>
              <a:ext uri="{FF2B5EF4-FFF2-40B4-BE49-F238E27FC236}">
                <a16:creationId xmlns:a16="http://schemas.microsoft.com/office/drawing/2014/main" id="{CA084B20-F444-4EEE-900E-872C1FDC1D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052" y="1764357"/>
            <a:ext cx="2237213" cy="875890"/>
          </a:xfrm>
          <a:prstGeom prst="rect">
            <a:avLst/>
          </a:prstGeom>
        </p:spPr>
      </p:pic>
      <p:pic>
        <p:nvPicPr>
          <p:cNvPr id="9" name="Bilde 8" descr="Et bilde som inneholder forskjellig, elementer, diverse, foto&#10;&#10;Automatisk generert beskrivelse">
            <a:extLst>
              <a:ext uri="{FF2B5EF4-FFF2-40B4-BE49-F238E27FC236}">
                <a16:creationId xmlns:a16="http://schemas.microsoft.com/office/drawing/2014/main" id="{5367BA32-0DAA-42CC-B063-7001CC0C26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992" y="3559562"/>
            <a:ext cx="2458060" cy="1382659"/>
          </a:xfrm>
          <a:prstGeom prst="rect">
            <a:avLst/>
          </a:prstGeom>
        </p:spPr>
      </p:pic>
      <p:pic>
        <p:nvPicPr>
          <p:cNvPr id="11" name="Bilde 10" descr="Et bilde som inneholder vindu, seng, sitter, liten&#10;&#10;Automatisk generert beskrivelse">
            <a:extLst>
              <a:ext uri="{FF2B5EF4-FFF2-40B4-BE49-F238E27FC236}">
                <a16:creationId xmlns:a16="http://schemas.microsoft.com/office/drawing/2014/main" id="{B9D222AD-3611-4829-BCA2-CBD057A107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199" y="5093643"/>
            <a:ext cx="2559853" cy="1345987"/>
          </a:xfrm>
          <a:prstGeom prst="rect">
            <a:avLst/>
          </a:prstGeom>
        </p:spPr>
      </p:pic>
      <p:pic>
        <p:nvPicPr>
          <p:cNvPr id="13" name="Bilde 12" descr="Et bilde som inneholder innendørs, bord, sitter, datamaskin&#10;&#10;Automatisk generert beskrivelse">
            <a:extLst>
              <a:ext uri="{FF2B5EF4-FFF2-40B4-BE49-F238E27FC236}">
                <a16:creationId xmlns:a16="http://schemas.microsoft.com/office/drawing/2014/main" id="{CFBA52C9-1ABB-4511-B726-F8D962A080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16" y="5096208"/>
            <a:ext cx="2691974" cy="1345987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F44393FC-5358-4246-90BF-106B7F36C9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16" y="3559562"/>
            <a:ext cx="2762535" cy="131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006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E5EB0A-8E09-425A-9A04-317AA2099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 anchor="b">
            <a:normAutofit/>
          </a:bodyPr>
          <a:lstStyle/>
          <a:p>
            <a:r>
              <a:rPr lang="nn-NO" b="1" err="1"/>
              <a:t>Asahikawa</a:t>
            </a:r>
            <a:r>
              <a:rPr lang="nn-NO" b="1"/>
              <a:t> møbelhandverk</a:t>
            </a:r>
            <a:endParaRPr lang="nb-NO" b="1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BD8BEC6-6DFB-49BC-9B1D-E3A2CFC9B90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n-NO" sz="2200" err="1">
                <a:effectLst/>
              </a:rPr>
              <a:t>Asahikawa</a:t>
            </a:r>
            <a:r>
              <a:rPr lang="nn-NO" sz="2200">
                <a:effectLst/>
              </a:rPr>
              <a:t> Design </a:t>
            </a:r>
            <a:r>
              <a:rPr lang="nn-NO" sz="2200" err="1">
                <a:effectLst/>
              </a:rPr>
              <a:t>Week</a:t>
            </a:r>
            <a:r>
              <a:rPr lang="nn-NO" sz="2200">
                <a:effectLst/>
              </a:rPr>
              <a:t>: </a:t>
            </a:r>
          </a:p>
          <a:p>
            <a:pPr marL="0" indent="0">
              <a:lnSpc>
                <a:spcPct val="90000"/>
              </a:lnSpc>
              <a:spcAft>
                <a:spcPts val="800"/>
              </a:spcAft>
              <a:buNone/>
            </a:pPr>
            <a:r>
              <a:rPr lang="nn-NO" sz="2200" u="sng">
                <a:effectLst/>
                <a:hlinkClick r:id="rId2"/>
              </a:rPr>
              <a:t>http://asahikawa-kagu.or.jp/adw/</a:t>
            </a:r>
            <a:r>
              <a:rPr lang="en-US" sz="2200">
                <a:effectLst/>
              </a:rPr>
              <a:t> </a:t>
            </a:r>
            <a:endParaRPr lang="nb-NO" sz="2200">
              <a:effectLst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200">
                <a:effectLst/>
              </a:rPr>
              <a:t>Asahikawa Design Center:</a:t>
            </a:r>
          </a:p>
          <a:p>
            <a:pPr marL="0" indent="0">
              <a:lnSpc>
                <a:spcPct val="90000"/>
              </a:lnSpc>
              <a:spcAft>
                <a:spcPts val="800"/>
              </a:spcAft>
              <a:buNone/>
            </a:pPr>
            <a:r>
              <a:rPr lang="en-US" sz="2200" u="sng">
                <a:effectLst/>
                <a:hlinkClick r:id="rId3"/>
              </a:rPr>
              <a:t>https://www.asahikawa-kagu.or.jp/en/center/</a:t>
            </a:r>
            <a:r>
              <a:rPr lang="en-US" sz="2200">
                <a:effectLst/>
              </a:rPr>
              <a:t> </a:t>
            </a:r>
            <a:endParaRPr lang="nb-NO" sz="2200">
              <a:effectLst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200">
                <a:effectLst/>
              </a:rPr>
              <a:t>International Furniture Design Competition Asahikawa: </a:t>
            </a:r>
          </a:p>
          <a:p>
            <a:pPr marL="0" indent="0">
              <a:lnSpc>
                <a:spcPct val="90000"/>
              </a:lnSpc>
              <a:spcAft>
                <a:spcPts val="800"/>
              </a:spcAft>
              <a:buNone/>
            </a:pPr>
            <a:r>
              <a:rPr lang="en-US" sz="2200" u="sng">
                <a:effectLst/>
                <a:hlinkClick r:id="rId4"/>
              </a:rPr>
              <a:t>http://www.ifda.jp/</a:t>
            </a:r>
            <a:r>
              <a:rPr lang="en-US" sz="2200">
                <a:effectLst/>
              </a:rPr>
              <a:t>  </a:t>
            </a:r>
            <a:r>
              <a:rPr lang="en-US" sz="2200" u="sng">
                <a:effectLst/>
                <a:hlinkClick r:id="rId5"/>
              </a:rPr>
              <a:t>http://www.ifda.jp/en/pdf/e_report.pdf</a:t>
            </a:r>
            <a:r>
              <a:rPr lang="en-US" sz="2200">
                <a:effectLst/>
              </a:rPr>
              <a:t> </a:t>
            </a:r>
            <a:endParaRPr lang="nb-NO" sz="2200">
              <a:effectLst/>
            </a:endParaRPr>
          </a:p>
          <a:p>
            <a:pPr>
              <a:lnSpc>
                <a:spcPct val="90000"/>
              </a:lnSpc>
            </a:pPr>
            <a:endParaRPr lang="nb-NO" sz="2200"/>
          </a:p>
        </p:txBody>
      </p:sp>
      <p:pic>
        <p:nvPicPr>
          <p:cNvPr id="5" name="Bilde 4" descr="Et bilde som inneholder møbler, innendørs, seng, tre&#10;&#10;Automatisk generert beskrivelse">
            <a:extLst>
              <a:ext uri="{FF2B5EF4-FFF2-40B4-BE49-F238E27FC236}">
                <a16:creationId xmlns:a16="http://schemas.microsoft.com/office/drawing/2014/main" id="{F9E39E5C-12F5-49C2-AB62-A2178711E3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186100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Bilde 6" descr="Et bilde som inneholder tekst&#10;&#10;Automatisk generert beskrivelse">
            <a:extLst>
              <a:ext uri="{FF2B5EF4-FFF2-40B4-BE49-F238E27FC236}">
                <a16:creationId xmlns:a16="http://schemas.microsoft.com/office/drawing/2014/main" id="{8132CDF1-C72A-42D9-8163-9968240820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67" y="1556792"/>
            <a:ext cx="2225824" cy="1669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08157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illighet">
  <a:themeElements>
    <a:clrScheme name="Billighe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Billighet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illighet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958</Words>
  <Application>Microsoft Office PowerPoint</Application>
  <PresentationFormat>Skjermfremvisning (4:3)</PresentationFormat>
  <Paragraphs>113</Paragraphs>
  <Slides>16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1" baseType="lpstr">
      <vt:lpstr>Calibri</vt:lpstr>
      <vt:lpstr>Franklin Gothic Book</vt:lpstr>
      <vt:lpstr>Perpetua</vt:lpstr>
      <vt:lpstr>Wingdings 2</vt:lpstr>
      <vt:lpstr>Billighet</vt:lpstr>
      <vt:lpstr>Tradisjonshandverk i Japan: nyskaping og marknad </vt:lpstr>
      <vt:lpstr>Tradisjonshandverk i Japan («densan»): ei innleiing</vt:lpstr>
      <vt:lpstr>DENSAN: PRODUKT</vt:lpstr>
      <vt:lpstr>«The key is innovation»</vt:lpstr>
      <vt:lpstr>Tiltak for å fremje tradisjonshandverk  i Japan </vt:lpstr>
      <vt:lpstr>Opplæring av neste generasjon handverkarar (nokre døme)</vt:lpstr>
      <vt:lpstr> Innovasjon:  utvikling av ny design og produksjon av nye varer</vt:lpstr>
      <vt:lpstr>Andre nye merkevarer og design  (frå tradisjonelle handverkselskap)  </vt:lpstr>
      <vt:lpstr>Asahikawa møbelhandverk</vt:lpstr>
      <vt:lpstr>Marknadsføring:  Styrke nettverket - småbutikkar og forbrukarar</vt:lpstr>
      <vt:lpstr>Promotering i utlandet</vt:lpstr>
      <vt:lpstr>Promotere «crafts tourism»</vt:lpstr>
      <vt:lpstr>Samarbeid med lokale styresmakter og forsking</vt:lpstr>
      <vt:lpstr> Andre tiltak</vt:lpstr>
      <vt:lpstr>PowerPoint-presentasjon</vt:lpstr>
      <vt:lpstr>Referansar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Tradisjonshandverk i Japan: nyskaping og marknad </dc:title>
  <dc:creator>Liv Lande</dc:creator>
  <cp:lastModifiedBy>Liv Lande</cp:lastModifiedBy>
  <cp:revision>2</cp:revision>
  <dcterms:created xsi:type="dcterms:W3CDTF">2020-11-04T07:52:58Z</dcterms:created>
  <dcterms:modified xsi:type="dcterms:W3CDTF">2020-11-04T07:58:11Z</dcterms:modified>
</cp:coreProperties>
</file>